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7"/>
  </p:notesMasterIdLst>
  <p:sldIdLst>
    <p:sldId id="256" r:id="rId2"/>
    <p:sldId id="296" r:id="rId3"/>
    <p:sldId id="325" r:id="rId4"/>
    <p:sldId id="322" r:id="rId5"/>
    <p:sldId id="297" r:id="rId6"/>
    <p:sldId id="302" r:id="rId7"/>
    <p:sldId id="317" r:id="rId8"/>
    <p:sldId id="308" r:id="rId9"/>
    <p:sldId id="314" r:id="rId10"/>
    <p:sldId id="315" r:id="rId11"/>
    <p:sldId id="309" r:id="rId12"/>
    <p:sldId id="310" r:id="rId13"/>
    <p:sldId id="304" r:id="rId14"/>
    <p:sldId id="318" r:id="rId15"/>
    <p:sldId id="321" r:id="rId16"/>
    <p:sldId id="327" r:id="rId17"/>
    <p:sldId id="324" r:id="rId18"/>
    <p:sldId id="319" r:id="rId19"/>
    <p:sldId id="307" r:id="rId20"/>
    <p:sldId id="320" r:id="rId21"/>
    <p:sldId id="311" r:id="rId22"/>
    <p:sldId id="312" r:id="rId23"/>
    <p:sldId id="313" r:id="rId24"/>
    <p:sldId id="326" r:id="rId25"/>
    <p:sldId id="328"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9" autoAdjust="0"/>
    <p:restoredTop sz="63416" autoAdjust="0"/>
  </p:normalViewPr>
  <p:slideViewPr>
    <p:cSldViewPr snapToGrid="0">
      <p:cViewPr varScale="1">
        <p:scale>
          <a:sx n="113" d="100"/>
          <a:sy n="113" d="100"/>
        </p:scale>
        <p:origin x="1660" y="68"/>
      </p:cViewPr>
      <p:guideLst/>
    </p:cSldViewPr>
  </p:slideViewPr>
  <p:outlineViewPr>
    <p:cViewPr>
      <p:scale>
        <a:sx n="33" d="100"/>
        <a:sy n="33" d="100"/>
      </p:scale>
      <p:origin x="0" y="-196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8C3486-98CA-408F-BB47-CA3755CA9020}"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2CBD3938-A96B-43B4-A7C7-C4C7954ADD10}">
      <dgm:prSet/>
      <dgm:spPr/>
      <dgm:t>
        <a:bodyPr/>
        <a:lstStyle/>
        <a:p>
          <a:r>
            <a:rPr lang="en-US"/>
            <a:t>Accreditation</a:t>
          </a:r>
        </a:p>
      </dgm:t>
    </dgm:pt>
    <dgm:pt modelId="{29789489-C054-4CFE-BF29-CE14AE57D3E5}" type="parTrans" cxnId="{E3E490EA-B463-4A45-AFF0-89E3F809B3D0}">
      <dgm:prSet/>
      <dgm:spPr/>
      <dgm:t>
        <a:bodyPr/>
        <a:lstStyle/>
        <a:p>
          <a:endParaRPr lang="en-US"/>
        </a:p>
      </dgm:t>
    </dgm:pt>
    <dgm:pt modelId="{7B44CE69-98A8-4E93-A443-AFA94CA6AE42}" type="sibTrans" cxnId="{E3E490EA-B463-4A45-AFF0-89E3F809B3D0}">
      <dgm:prSet/>
      <dgm:spPr/>
      <dgm:t>
        <a:bodyPr/>
        <a:lstStyle/>
        <a:p>
          <a:endParaRPr lang="en-US"/>
        </a:p>
      </dgm:t>
    </dgm:pt>
    <dgm:pt modelId="{FE9B7A9A-6F14-4903-A9EC-31D04EC99874}">
      <dgm:prSet/>
      <dgm:spPr/>
      <dgm:t>
        <a:bodyPr/>
        <a:lstStyle/>
        <a:p>
          <a:r>
            <a:rPr lang="en-US" dirty="0"/>
            <a:t>Self-Evaluation report due to ACCJC August 2024</a:t>
          </a:r>
        </a:p>
      </dgm:t>
    </dgm:pt>
    <dgm:pt modelId="{288A7FDA-30EE-4F48-8A8A-BE3A7011AA1B}" type="parTrans" cxnId="{BF5FDFE9-2262-436C-B7A1-3033BAF080FE}">
      <dgm:prSet/>
      <dgm:spPr/>
      <dgm:t>
        <a:bodyPr/>
        <a:lstStyle/>
        <a:p>
          <a:endParaRPr lang="en-US"/>
        </a:p>
      </dgm:t>
    </dgm:pt>
    <dgm:pt modelId="{7F843188-301F-4AFF-B85F-A6E516A9AA99}" type="sibTrans" cxnId="{BF5FDFE9-2262-436C-B7A1-3033BAF080FE}">
      <dgm:prSet/>
      <dgm:spPr/>
      <dgm:t>
        <a:bodyPr/>
        <a:lstStyle/>
        <a:p>
          <a:endParaRPr lang="en-US"/>
        </a:p>
      </dgm:t>
    </dgm:pt>
    <dgm:pt modelId="{29E57486-369A-4043-A6CF-847FF62E1FF0}">
      <dgm:prSet/>
      <dgm:spPr/>
      <dgm:t>
        <a:bodyPr/>
        <a:lstStyle/>
        <a:p>
          <a:r>
            <a:rPr lang="en-US"/>
            <a:t>Peer Team Review fall 2024</a:t>
          </a:r>
        </a:p>
      </dgm:t>
    </dgm:pt>
    <dgm:pt modelId="{9AF300C9-8D95-480B-BCAC-144379110348}" type="parTrans" cxnId="{AED499E8-3A95-40D1-8944-28DB8F83481E}">
      <dgm:prSet/>
      <dgm:spPr/>
      <dgm:t>
        <a:bodyPr/>
        <a:lstStyle/>
        <a:p>
          <a:endParaRPr lang="en-US"/>
        </a:p>
      </dgm:t>
    </dgm:pt>
    <dgm:pt modelId="{ABEE77C5-7CA1-4D5A-8479-75873295F914}" type="sibTrans" cxnId="{AED499E8-3A95-40D1-8944-28DB8F83481E}">
      <dgm:prSet/>
      <dgm:spPr/>
      <dgm:t>
        <a:bodyPr/>
        <a:lstStyle/>
        <a:p>
          <a:endParaRPr lang="en-US"/>
        </a:p>
      </dgm:t>
    </dgm:pt>
    <dgm:pt modelId="{EEABCBE2-AB8C-40F9-A2E9-1FA0008B51BA}">
      <dgm:prSet/>
      <dgm:spPr/>
      <dgm:t>
        <a:bodyPr/>
        <a:lstStyle/>
        <a:p>
          <a:r>
            <a:rPr lang="en-US" dirty="0"/>
            <a:t>Site visit spring 2025</a:t>
          </a:r>
        </a:p>
      </dgm:t>
    </dgm:pt>
    <dgm:pt modelId="{E8C83960-46DD-42AD-A3D4-D28212CD9372}" type="parTrans" cxnId="{6AB208D0-711E-47D3-917C-B59AEA55609F}">
      <dgm:prSet/>
      <dgm:spPr/>
      <dgm:t>
        <a:bodyPr/>
        <a:lstStyle/>
        <a:p>
          <a:endParaRPr lang="en-US"/>
        </a:p>
      </dgm:t>
    </dgm:pt>
    <dgm:pt modelId="{D047E7AF-0732-4390-B7AA-6221ECDE6153}" type="sibTrans" cxnId="{6AB208D0-711E-47D3-917C-B59AEA55609F}">
      <dgm:prSet/>
      <dgm:spPr/>
      <dgm:t>
        <a:bodyPr/>
        <a:lstStyle/>
        <a:p>
          <a:endParaRPr lang="en-US"/>
        </a:p>
      </dgm:t>
    </dgm:pt>
    <dgm:pt modelId="{3F597A8D-2D29-405C-9B58-4815D4021F92}">
      <dgm:prSet/>
      <dgm:spPr/>
      <dgm:t>
        <a:bodyPr/>
        <a:lstStyle/>
        <a:p>
          <a:r>
            <a:rPr lang="en-US" dirty="0"/>
            <a:t>Educational and Facilities Master Planning with Gensler</a:t>
          </a:r>
        </a:p>
      </dgm:t>
    </dgm:pt>
    <dgm:pt modelId="{9DC1A945-6834-42B7-9982-157C077214BC}" type="parTrans" cxnId="{4BA65D4C-B624-41AB-B4BB-6D52D6740E33}">
      <dgm:prSet/>
      <dgm:spPr/>
      <dgm:t>
        <a:bodyPr/>
        <a:lstStyle/>
        <a:p>
          <a:endParaRPr lang="en-US"/>
        </a:p>
      </dgm:t>
    </dgm:pt>
    <dgm:pt modelId="{32AE4D5E-EC41-41EE-B0B7-95BAC3402508}" type="sibTrans" cxnId="{4BA65D4C-B624-41AB-B4BB-6D52D6740E33}">
      <dgm:prSet/>
      <dgm:spPr/>
      <dgm:t>
        <a:bodyPr/>
        <a:lstStyle/>
        <a:p>
          <a:endParaRPr lang="en-US"/>
        </a:p>
      </dgm:t>
    </dgm:pt>
    <dgm:pt modelId="{423FD7EB-7FF6-47FF-8EE5-1D4805DAA6E2}">
      <dgm:prSet/>
      <dgm:spPr/>
      <dgm:t>
        <a:bodyPr/>
        <a:lstStyle/>
        <a:p>
          <a:r>
            <a:rPr lang="en-US"/>
            <a:t>Launched fall 2023</a:t>
          </a:r>
        </a:p>
      </dgm:t>
    </dgm:pt>
    <dgm:pt modelId="{E06B8EAD-64CB-4841-995E-8D351D562443}" type="parTrans" cxnId="{B19B6345-8471-4971-9F38-DEC8EBA3292D}">
      <dgm:prSet/>
      <dgm:spPr/>
      <dgm:t>
        <a:bodyPr/>
        <a:lstStyle/>
        <a:p>
          <a:endParaRPr lang="en-US"/>
        </a:p>
      </dgm:t>
    </dgm:pt>
    <dgm:pt modelId="{C04AC4D1-F627-4112-8A21-2248396C09F8}" type="sibTrans" cxnId="{B19B6345-8471-4971-9F38-DEC8EBA3292D}">
      <dgm:prSet/>
      <dgm:spPr/>
      <dgm:t>
        <a:bodyPr/>
        <a:lstStyle/>
        <a:p>
          <a:endParaRPr lang="en-US"/>
        </a:p>
      </dgm:t>
    </dgm:pt>
    <dgm:pt modelId="{2F344936-7940-42A6-89A4-AB66DF577676}">
      <dgm:prSet/>
      <dgm:spPr/>
      <dgm:t>
        <a:bodyPr/>
        <a:lstStyle/>
        <a:p>
          <a:r>
            <a:rPr lang="en-US"/>
            <a:t>Planning Taskforce</a:t>
          </a:r>
        </a:p>
      </dgm:t>
    </dgm:pt>
    <dgm:pt modelId="{81EA8D90-18AE-4DA1-B79F-57E41D7A19AE}" type="parTrans" cxnId="{EDF5A94B-CE39-4DEF-B724-3CE259702C9D}">
      <dgm:prSet/>
      <dgm:spPr/>
      <dgm:t>
        <a:bodyPr/>
        <a:lstStyle/>
        <a:p>
          <a:endParaRPr lang="en-US"/>
        </a:p>
      </dgm:t>
    </dgm:pt>
    <dgm:pt modelId="{D2A0EACA-3AC6-4386-A130-F4778027BE39}" type="sibTrans" cxnId="{EDF5A94B-CE39-4DEF-B724-3CE259702C9D}">
      <dgm:prSet/>
      <dgm:spPr/>
      <dgm:t>
        <a:bodyPr/>
        <a:lstStyle/>
        <a:p>
          <a:endParaRPr lang="en-US"/>
        </a:p>
      </dgm:t>
    </dgm:pt>
    <dgm:pt modelId="{4B19BF8E-4F77-4A89-84C3-A1AF01E97391}">
      <dgm:prSet/>
      <dgm:spPr/>
      <dgm:t>
        <a:bodyPr/>
        <a:lstStyle/>
        <a:p>
          <a:r>
            <a:rPr lang="en-US"/>
            <a:t>Mission/Vision/Values integration</a:t>
          </a:r>
        </a:p>
      </dgm:t>
    </dgm:pt>
    <dgm:pt modelId="{ED2A066D-77FB-4B8F-A5DF-5A34AA731658}" type="parTrans" cxnId="{C5C268BA-4D7B-42DE-A5EC-73FEC37EB9C5}">
      <dgm:prSet/>
      <dgm:spPr/>
      <dgm:t>
        <a:bodyPr/>
        <a:lstStyle/>
        <a:p>
          <a:endParaRPr lang="en-US"/>
        </a:p>
      </dgm:t>
    </dgm:pt>
    <dgm:pt modelId="{5DBEC97C-1D3D-46AF-894E-3EEDF9C0EB5F}" type="sibTrans" cxnId="{C5C268BA-4D7B-42DE-A5EC-73FEC37EB9C5}">
      <dgm:prSet/>
      <dgm:spPr/>
      <dgm:t>
        <a:bodyPr/>
        <a:lstStyle/>
        <a:p>
          <a:endParaRPr lang="en-US"/>
        </a:p>
      </dgm:t>
    </dgm:pt>
    <dgm:pt modelId="{2F089E73-5702-4C46-89D1-3DA7EDD5A104}" type="pres">
      <dgm:prSet presAssocID="{1B8C3486-98CA-408F-BB47-CA3755CA9020}" presName="Name0" presStyleCnt="0">
        <dgm:presLayoutVars>
          <dgm:dir/>
          <dgm:animLvl val="lvl"/>
          <dgm:resizeHandles val="exact"/>
        </dgm:presLayoutVars>
      </dgm:prSet>
      <dgm:spPr/>
    </dgm:pt>
    <dgm:pt modelId="{A0CD9A6B-341C-45C1-9C54-885C13AC2E70}" type="pres">
      <dgm:prSet presAssocID="{2CBD3938-A96B-43B4-A7C7-C4C7954ADD10}" presName="linNode" presStyleCnt="0"/>
      <dgm:spPr/>
    </dgm:pt>
    <dgm:pt modelId="{EC37BAD3-272C-48BA-BED5-5DE4A3D744B1}" type="pres">
      <dgm:prSet presAssocID="{2CBD3938-A96B-43B4-A7C7-C4C7954ADD10}" presName="parentText" presStyleLbl="node1" presStyleIdx="0" presStyleCnt="2">
        <dgm:presLayoutVars>
          <dgm:chMax val="1"/>
          <dgm:bulletEnabled val="1"/>
        </dgm:presLayoutVars>
      </dgm:prSet>
      <dgm:spPr/>
    </dgm:pt>
    <dgm:pt modelId="{27237A95-7469-4D38-9649-D86F26D55EDD}" type="pres">
      <dgm:prSet presAssocID="{2CBD3938-A96B-43B4-A7C7-C4C7954ADD10}" presName="descendantText" presStyleLbl="alignAccFollowNode1" presStyleIdx="0" presStyleCnt="2">
        <dgm:presLayoutVars>
          <dgm:bulletEnabled val="1"/>
        </dgm:presLayoutVars>
      </dgm:prSet>
      <dgm:spPr/>
    </dgm:pt>
    <dgm:pt modelId="{FB36BB40-A375-4833-9B21-07A3EF78EA8B}" type="pres">
      <dgm:prSet presAssocID="{7B44CE69-98A8-4E93-A443-AFA94CA6AE42}" presName="sp" presStyleCnt="0"/>
      <dgm:spPr/>
    </dgm:pt>
    <dgm:pt modelId="{6A659BA2-B39E-42C6-BDA4-868771F3F7B2}" type="pres">
      <dgm:prSet presAssocID="{3F597A8D-2D29-405C-9B58-4815D4021F92}" presName="linNode" presStyleCnt="0"/>
      <dgm:spPr/>
    </dgm:pt>
    <dgm:pt modelId="{83AEB48A-5CA3-42A7-9EF1-75F959416595}" type="pres">
      <dgm:prSet presAssocID="{3F597A8D-2D29-405C-9B58-4815D4021F92}" presName="parentText" presStyleLbl="node1" presStyleIdx="1" presStyleCnt="2">
        <dgm:presLayoutVars>
          <dgm:chMax val="1"/>
          <dgm:bulletEnabled val="1"/>
        </dgm:presLayoutVars>
      </dgm:prSet>
      <dgm:spPr/>
    </dgm:pt>
    <dgm:pt modelId="{54A4A11F-BD3E-4E6B-9BC8-264EB9DAB018}" type="pres">
      <dgm:prSet presAssocID="{3F597A8D-2D29-405C-9B58-4815D4021F92}" presName="descendantText" presStyleLbl="alignAccFollowNode1" presStyleIdx="1" presStyleCnt="2">
        <dgm:presLayoutVars>
          <dgm:bulletEnabled val="1"/>
        </dgm:presLayoutVars>
      </dgm:prSet>
      <dgm:spPr/>
    </dgm:pt>
  </dgm:ptLst>
  <dgm:cxnLst>
    <dgm:cxn modelId="{6146BA18-045C-44B6-94DB-F9A7EF72E10E}" type="presOf" srcId="{EEABCBE2-AB8C-40F9-A2E9-1FA0008B51BA}" destId="{27237A95-7469-4D38-9649-D86F26D55EDD}" srcOrd="0" destOrd="2" presId="urn:microsoft.com/office/officeart/2005/8/layout/vList5"/>
    <dgm:cxn modelId="{4F6D7C30-6C98-43B0-8CC3-BF7DBC40EF03}" type="presOf" srcId="{2CBD3938-A96B-43B4-A7C7-C4C7954ADD10}" destId="{EC37BAD3-272C-48BA-BED5-5DE4A3D744B1}" srcOrd="0" destOrd="0" presId="urn:microsoft.com/office/officeart/2005/8/layout/vList5"/>
    <dgm:cxn modelId="{18D0195D-F38D-4CB1-AEBA-2E51EB409FA9}" type="presOf" srcId="{FE9B7A9A-6F14-4903-A9EC-31D04EC99874}" destId="{27237A95-7469-4D38-9649-D86F26D55EDD}" srcOrd="0" destOrd="0" presId="urn:microsoft.com/office/officeart/2005/8/layout/vList5"/>
    <dgm:cxn modelId="{B19B6345-8471-4971-9F38-DEC8EBA3292D}" srcId="{3F597A8D-2D29-405C-9B58-4815D4021F92}" destId="{423FD7EB-7FF6-47FF-8EE5-1D4805DAA6E2}" srcOrd="0" destOrd="0" parTransId="{E06B8EAD-64CB-4841-995E-8D351D562443}" sibTransId="{C04AC4D1-F627-4112-8A21-2248396C09F8}"/>
    <dgm:cxn modelId="{EDF5A94B-CE39-4DEF-B724-3CE259702C9D}" srcId="{3F597A8D-2D29-405C-9B58-4815D4021F92}" destId="{2F344936-7940-42A6-89A4-AB66DF577676}" srcOrd="1" destOrd="0" parTransId="{81EA8D90-18AE-4DA1-B79F-57E41D7A19AE}" sibTransId="{D2A0EACA-3AC6-4386-A130-F4778027BE39}"/>
    <dgm:cxn modelId="{4BA65D4C-B624-41AB-B4BB-6D52D6740E33}" srcId="{1B8C3486-98CA-408F-BB47-CA3755CA9020}" destId="{3F597A8D-2D29-405C-9B58-4815D4021F92}" srcOrd="1" destOrd="0" parTransId="{9DC1A945-6834-42B7-9982-157C077214BC}" sibTransId="{32AE4D5E-EC41-41EE-B0B7-95BAC3402508}"/>
    <dgm:cxn modelId="{460CA171-8166-4285-A248-06D024E6042B}" type="presOf" srcId="{1B8C3486-98CA-408F-BB47-CA3755CA9020}" destId="{2F089E73-5702-4C46-89D1-3DA7EDD5A104}" srcOrd="0" destOrd="0" presId="urn:microsoft.com/office/officeart/2005/8/layout/vList5"/>
    <dgm:cxn modelId="{C5C268BA-4D7B-42DE-A5EC-73FEC37EB9C5}" srcId="{3F597A8D-2D29-405C-9B58-4815D4021F92}" destId="{4B19BF8E-4F77-4A89-84C3-A1AF01E97391}" srcOrd="2" destOrd="0" parTransId="{ED2A066D-77FB-4B8F-A5DF-5A34AA731658}" sibTransId="{5DBEC97C-1D3D-46AF-894E-3EEDF9C0EB5F}"/>
    <dgm:cxn modelId="{DE393AC4-7184-4193-9909-D098819A5644}" type="presOf" srcId="{29E57486-369A-4043-A6CF-847FF62E1FF0}" destId="{27237A95-7469-4D38-9649-D86F26D55EDD}" srcOrd="0" destOrd="1" presId="urn:microsoft.com/office/officeart/2005/8/layout/vList5"/>
    <dgm:cxn modelId="{6AB208D0-711E-47D3-917C-B59AEA55609F}" srcId="{2CBD3938-A96B-43B4-A7C7-C4C7954ADD10}" destId="{EEABCBE2-AB8C-40F9-A2E9-1FA0008B51BA}" srcOrd="2" destOrd="0" parTransId="{E8C83960-46DD-42AD-A3D4-D28212CD9372}" sibTransId="{D047E7AF-0732-4390-B7AA-6221ECDE6153}"/>
    <dgm:cxn modelId="{EA57D0D6-D9B7-42AC-848A-A9E7A5F468FA}" type="presOf" srcId="{423FD7EB-7FF6-47FF-8EE5-1D4805DAA6E2}" destId="{54A4A11F-BD3E-4E6B-9BC8-264EB9DAB018}" srcOrd="0" destOrd="0" presId="urn:microsoft.com/office/officeart/2005/8/layout/vList5"/>
    <dgm:cxn modelId="{775C01DD-06E8-4C9B-943F-E13528CEBF9D}" type="presOf" srcId="{2F344936-7940-42A6-89A4-AB66DF577676}" destId="{54A4A11F-BD3E-4E6B-9BC8-264EB9DAB018}" srcOrd="0" destOrd="1" presId="urn:microsoft.com/office/officeart/2005/8/layout/vList5"/>
    <dgm:cxn modelId="{AED499E8-3A95-40D1-8944-28DB8F83481E}" srcId="{2CBD3938-A96B-43B4-A7C7-C4C7954ADD10}" destId="{29E57486-369A-4043-A6CF-847FF62E1FF0}" srcOrd="1" destOrd="0" parTransId="{9AF300C9-8D95-480B-BCAC-144379110348}" sibTransId="{ABEE77C5-7CA1-4D5A-8479-75873295F914}"/>
    <dgm:cxn modelId="{BF5FDFE9-2262-436C-B7A1-3033BAF080FE}" srcId="{2CBD3938-A96B-43B4-A7C7-C4C7954ADD10}" destId="{FE9B7A9A-6F14-4903-A9EC-31D04EC99874}" srcOrd="0" destOrd="0" parTransId="{288A7FDA-30EE-4F48-8A8A-BE3A7011AA1B}" sibTransId="{7F843188-301F-4AFF-B85F-A6E516A9AA99}"/>
    <dgm:cxn modelId="{E3E490EA-B463-4A45-AFF0-89E3F809B3D0}" srcId="{1B8C3486-98CA-408F-BB47-CA3755CA9020}" destId="{2CBD3938-A96B-43B4-A7C7-C4C7954ADD10}" srcOrd="0" destOrd="0" parTransId="{29789489-C054-4CFE-BF29-CE14AE57D3E5}" sibTransId="{7B44CE69-98A8-4E93-A443-AFA94CA6AE42}"/>
    <dgm:cxn modelId="{CD4610F2-F813-495F-A0F6-7EAD461AA477}" type="presOf" srcId="{4B19BF8E-4F77-4A89-84C3-A1AF01E97391}" destId="{54A4A11F-BD3E-4E6B-9BC8-264EB9DAB018}" srcOrd="0" destOrd="2" presId="urn:microsoft.com/office/officeart/2005/8/layout/vList5"/>
    <dgm:cxn modelId="{680400F9-E413-44C5-BDFF-92C852357388}" type="presOf" srcId="{3F597A8D-2D29-405C-9B58-4815D4021F92}" destId="{83AEB48A-5CA3-42A7-9EF1-75F959416595}" srcOrd="0" destOrd="0" presId="urn:microsoft.com/office/officeart/2005/8/layout/vList5"/>
    <dgm:cxn modelId="{29FF582D-9CAF-4836-ADF7-D6D8074D54A9}" type="presParOf" srcId="{2F089E73-5702-4C46-89D1-3DA7EDD5A104}" destId="{A0CD9A6B-341C-45C1-9C54-885C13AC2E70}" srcOrd="0" destOrd="0" presId="urn:microsoft.com/office/officeart/2005/8/layout/vList5"/>
    <dgm:cxn modelId="{F62D095A-3772-4FBB-9D5D-A7A38D37E035}" type="presParOf" srcId="{A0CD9A6B-341C-45C1-9C54-885C13AC2E70}" destId="{EC37BAD3-272C-48BA-BED5-5DE4A3D744B1}" srcOrd="0" destOrd="0" presId="urn:microsoft.com/office/officeart/2005/8/layout/vList5"/>
    <dgm:cxn modelId="{50877A9F-F25B-44CE-951B-430F3D6DD765}" type="presParOf" srcId="{A0CD9A6B-341C-45C1-9C54-885C13AC2E70}" destId="{27237A95-7469-4D38-9649-D86F26D55EDD}" srcOrd="1" destOrd="0" presId="urn:microsoft.com/office/officeart/2005/8/layout/vList5"/>
    <dgm:cxn modelId="{ED6B3FDC-57B9-491A-BEAB-DE707ACBBCC4}" type="presParOf" srcId="{2F089E73-5702-4C46-89D1-3DA7EDD5A104}" destId="{FB36BB40-A375-4833-9B21-07A3EF78EA8B}" srcOrd="1" destOrd="0" presId="urn:microsoft.com/office/officeart/2005/8/layout/vList5"/>
    <dgm:cxn modelId="{2C05F84B-16CB-4F18-B4A0-FD82F7FC84ED}" type="presParOf" srcId="{2F089E73-5702-4C46-89D1-3DA7EDD5A104}" destId="{6A659BA2-B39E-42C6-BDA4-868771F3F7B2}" srcOrd="2" destOrd="0" presId="urn:microsoft.com/office/officeart/2005/8/layout/vList5"/>
    <dgm:cxn modelId="{B259D691-62DA-4381-A8AD-07D1BDDF44C9}" type="presParOf" srcId="{6A659BA2-B39E-42C6-BDA4-868771F3F7B2}" destId="{83AEB48A-5CA3-42A7-9EF1-75F959416595}" srcOrd="0" destOrd="0" presId="urn:microsoft.com/office/officeart/2005/8/layout/vList5"/>
    <dgm:cxn modelId="{4D21600F-9B3A-469E-92F6-EC7D29846D72}" type="presParOf" srcId="{6A659BA2-B39E-42C6-BDA4-868771F3F7B2}" destId="{54A4A11F-BD3E-4E6B-9BC8-264EB9DAB01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237A95-7469-4D38-9649-D86F26D55EDD}">
      <dsp:nvSpPr>
        <dsp:cNvPr id="0" name=""/>
        <dsp:cNvSpPr/>
      </dsp:nvSpPr>
      <dsp:spPr>
        <a:xfrm rot="5400000">
          <a:off x="6756134" y="-2599247"/>
          <a:ext cx="1488463" cy="7059168"/>
        </a:xfrm>
        <a:prstGeom prst="round2Same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Self-Evaluation report due to ACCJC August 2024</a:t>
          </a:r>
        </a:p>
        <a:p>
          <a:pPr marL="228600" lvl="1" indent="-228600" algn="l" defTabSz="977900">
            <a:lnSpc>
              <a:spcPct val="90000"/>
            </a:lnSpc>
            <a:spcBef>
              <a:spcPct val="0"/>
            </a:spcBef>
            <a:spcAft>
              <a:spcPct val="15000"/>
            </a:spcAft>
            <a:buChar char="•"/>
          </a:pPr>
          <a:r>
            <a:rPr lang="en-US" sz="2200" kern="1200"/>
            <a:t>Peer Team Review fall 2024</a:t>
          </a:r>
        </a:p>
        <a:p>
          <a:pPr marL="228600" lvl="1" indent="-228600" algn="l" defTabSz="977900">
            <a:lnSpc>
              <a:spcPct val="90000"/>
            </a:lnSpc>
            <a:spcBef>
              <a:spcPct val="0"/>
            </a:spcBef>
            <a:spcAft>
              <a:spcPct val="15000"/>
            </a:spcAft>
            <a:buChar char="•"/>
          </a:pPr>
          <a:r>
            <a:rPr lang="en-US" sz="2200" kern="1200" dirty="0"/>
            <a:t>Site visit spring 2025</a:t>
          </a:r>
        </a:p>
      </dsp:txBody>
      <dsp:txXfrm rot="-5400000">
        <a:off x="3970782" y="258766"/>
        <a:ext cx="6986507" cy="1343141"/>
      </dsp:txXfrm>
    </dsp:sp>
    <dsp:sp modelId="{EC37BAD3-272C-48BA-BED5-5DE4A3D744B1}">
      <dsp:nvSpPr>
        <dsp:cNvPr id="0" name=""/>
        <dsp:cNvSpPr/>
      </dsp:nvSpPr>
      <dsp:spPr>
        <a:xfrm>
          <a:off x="0" y="46"/>
          <a:ext cx="3970782" cy="1860579"/>
        </a:xfrm>
        <a:prstGeom prst="round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Accreditation</a:t>
          </a:r>
        </a:p>
      </dsp:txBody>
      <dsp:txXfrm>
        <a:off x="90826" y="90872"/>
        <a:ext cx="3789130" cy="1678927"/>
      </dsp:txXfrm>
    </dsp:sp>
    <dsp:sp modelId="{54A4A11F-BD3E-4E6B-9BC8-264EB9DAB018}">
      <dsp:nvSpPr>
        <dsp:cNvPr id="0" name=""/>
        <dsp:cNvSpPr/>
      </dsp:nvSpPr>
      <dsp:spPr>
        <a:xfrm rot="5400000">
          <a:off x="6756134" y="-645639"/>
          <a:ext cx="1488463" cy="7059168"/>
        </a:xfrm>
        <a:prstGeom prst="round2SameRect">
          <a:avLst/>
        </a:prstGeom>
        <a:solidFill>
          <a:schemeClr val="accent2">
            <a:tint val="40000"/>
            <a:alpha val="90000"/>
            <a:hueOff val="2440974"/>
            <a:satOff val="13420"/>
            <a:lumOff val="1447"/>
            <a:alphaOff val="0"/>
          </a:schemeClr>
        </a:solidFill>
        <a:ln w="22225" cap="rnd" cmpd="sng" algn="ctr">
          <a:solidFill>
            <a:schemeClr val="accent2">
              <a:tint val="40000"/>
              <a:alpha val="90000"/>
              <a:hueOff val="2440974"/>
              <a:satOff val="13420"/>
              <a:lumOff val="14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a:t>Launched fall 2023</a:t>
          </a:r>
        </a:p>
        <a:p>
          <a:pPr marL="228600" lvl="1" indent="-228600" algn="l" defTabSz="977900">
            <a:lnSpc>
              <a:spcPct val="90000"/>
            </a:lnSpc>
            <a:spcBef>
              <a:spcPct val="0"/>
            </a:spcBef>
            <a:spcAft>
              <a:spcPct val="15000"/>
            </a:spcAft>
            <a:buChar char="•"/>
          </a:pPr>
          <a:r>
            <a:rPr lang="en-US" sz="2200" kern="1200"/>
            <a:t>Planning Taskforce</a:t>
          </a:r>
        </a:p>
        <a:p>
          <a:pPr marL="228600" lvl="1" indent="-228600" algn="l" defTabSz="977900">
            <a:lnSpc>
              <a:spcPct val="90000"/>
            </a:lnSpc>
            <a:spcBef>
              <a:spcPct val="0"/>
            </a:spcBef>
            <a:spcAft>
              <a:spcPct val="15000"/>
            </a:spcAft>
            <a:buChar char="•"/>
          </a:pPr>
          <a:r>
            <a:rPr lang="en-US" sz="2200" kern="1200"/>
            <a:t>Mission/Vision/Values integration</a:t>
          </a:r>
        </a:p>
      </dsp:txBody>
      <dsp:txXfrm rot="-5400000">
        <a:off x="3970782" y="2212374"/>
        <a:ext cx="6986507" cy="1343141"/>
      </dsp:txXfrm>
    </dsp:sp>
    <dsp:sp modelId="{83AEB48A-5CA3-42A7-9EF1-75F959416595}">
      <dsp:nvSpPr>
        <dsp:cNvPr id="0" name=""/>
        <dsp:cNvSpPr/>
      </dsp:nvSpPr>
      <dsp:spPr>
        <a:xfrm>
          <a:off x="0" y="1953654"/>
          <a:ext cx="3970782" cy="1860579"/>
        </a:xfrm>
        <a:prstGeom prst="roundRect">
          <a:avLst/>
        </a:prstGeom>
        <a:solidFill>
          <a:schemeClr val="accent2">
            <a:hueOff val="2992865"/>
            <a:satOff val="8997"/>
            <a:lumOff val="745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Educational and Facilities Master Planning with Gensler</a:t>
          </a:r>
        </a:p>
      </dsp:txBody>
      <dsp:txXfrm>
        <a:off x="90826" y="2044480"/>
        <a:ext cx="3789130" cy="167892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526DCC8-EFB9-41C3-B303-7A52B0AFE316}" type="datetimeFigureOut">
              <a:rPr lang="en-US" smtClean="0"/>
              <a:t>8/9/2023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4D0B9CA-DEB6-4426-B6C1-EC4F1B6EB842}" type="slidenum">
              <a:rPr lang="en-US" smtClean="0"/>
              <a:t>‹#›</a:t>
            </a:fld>
            <a:endParaRPr lang="en-US"/>
          </a:p>
        </p:txBody>
      </p:sp>
    </p:spTree>
    <p:extLst>
      <p:ext uri="{BB962C8B-B14F-4D97-AF65-F5344CB8AC3E}">
        <p14:creationId xmlns:p14="http://schemas.microsoft.com/office/powerpoint/2010/main" val="109832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a:t>
            </a:fld>
            <a:endParaRPr lang="en-US"/>
          </a:p>
        </p:txBody>
      </p:sp>
    </p:spTree>
    <p:extLst>
      <p:ext uri="{BB962C8B-B14F-4D97-AF65-F5344CB8AC3E}">
        <p14:creationId xmlns:p14="http://schemas.microsoft.com/office/powerpoint/2010/main" val="112027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10</a:t>
            </a:fld>
            <a:endParaRPr lang="en-US"/>
          </a:p>
        </p:txBody>
      </p:sp>
    </p:spTree>
    <p:extLst>
      <p:ext uri="{BB962C8B-B14F-4D97-AF65-F5344CB8AC3E}">
        <p14:creationId xmlns:p14="http://schemas.microsoft.com/office/powerpoint/2010/main" val="145199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11</a:t>
            </a:fld>
            <a:endParaRPr lang="en-US"/>
          </a:p>
        </p:txBody>
      </p:sp>
    </p:spTree>
    <p:extLst>
      <p:ext uri="{BB962C8B-B14F-4D97-AF65-F5344CB8AC3E}">
        <p14:creationId xmlns:p14="http://schemas.microsoft.com/office/powerpoint/2010/main" val="2002273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12</a:t>
            </a:fld>
            <a:endParaRPr lang="en-US"/>
          </a:p>
        </p:txBody>
      </p:sp>
    </p:spTree>
    <p:extLst>
      <p:ext uri="{BB962C8B-B14F-4D97-AF65-F5344CB8AC3E}">
        <p14:creationId xmlns:p14="http://schemas.microsoft.com/office/powerpoint/2010/main" val="419050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13</a:t>
            </a:fld>
            <a:endParaRPr lang="en-US"/>
          </a:p>
        </p:txBody>
      </p:sp>
    </p:spTree>
    <p:extLst>
      <p:ext uri="{BB962C8B-B14F-4D97-AF65-F5344CB8AC3E}">
        <p14:creationId xmlns:p14="http://schemas.microsoft.com/office/powerpoint/2010/main" val="3469695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14</a:t>
            </a:fld>
            <a:endParaRPr lang="en-US"/>
          </a:p>
        </p:txBody>
      </p:sp>
    </p:spTree>
    <p:extLst>
      <p:ext uri="{BB962C8B-B14F-4D97-AF65-F5344CB8AC3E}">
        <p14:creationId xmlns:p14="http://schemas.microsoft.com/office/powerpoint/2010/main" val="76552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zoom meeting earlier this week, where we were invited by the Legislative Analyst’s Office in Sacramento to share what we have done with state funding to implement our Homeless and Housing Insecurity Program.  Director Shannon </a:t>
            </a:r>
            <a:r>
              <a:rPr lang="en-US" dirty="0" err="1"/>
              <a:t>Batchez</a:t>
            </a:r>
            <a:r>
              <a:rPr lang="en-US" dirty="0"/>
              <a:t>, Director </a:t>
            </a:r>
            <a:r>
              <a:rPr lang="en-US" dirty="0" err="1"/>
              <a:t>Samera</a:t>
            </a:r>
            <a:r>
              <a:rPr lang="en-US" dirty="0"/>
              <a:t> Kabir, Heather, joined by community partners from New Hope Village and Desert Sanctuary to enlighten the researchers hired by the LAO to better understand the challenges on the ground in Barstow to address the needs of our housing and food insecure students.</a:t>
            </a:r>
          </a:p>
        </p:txBody>
      </p:sp>
      <p:sp>
        <p:nvSpPr>
          <p:cNvPr id="4" name="Slide Number Placeholder 3"/>
          <p:cNvSpPr>
            <a:spLocks noGrp="1"/>
          </p:cNvSpPr>
          <p:nvPr>
            <p:ph type="sldNum" sz="quarter" idx="10"/>
          </p:nvPr>
        </p:nvSpPr>
        <p:spPr/>
        <p:txBody>
          <a:bodyPr/>
          <a:lstStyle/>
          <a:p>
            <a:fld id="{F4D0B9CA-DEB6-4426-B6C1-EC4F1B6EB842}" type="slidenum">
              <a:rPr lang="en-US" smtClean="0"/>
              <a:t>15</a:t>
            </a:fld>
            <a:endParaRPr lang="en-US"/>
          </a:p>
        </p:txBody>
      </p:sp>
    </p:spTree>
    <p:extLst>
      <p:ext uri="{BB962C8B-B14F-4D97-AF65-F5344CB8AC3E}">
        <p14:creationId xmlns:p14="http://schemas.microsoft.com/office/powerpoint/2010/main" val="2759148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16</a:t>
            </a:fld>
            <a:endParaRPr lang="en-US"/>
          </a:p>
        </p:txBody>
      </p:sp>
    </p:spTree>
    <p:extLst>
      <p:ext uri="{BB962C8B-B14F-4D97-AF65-F5344CB8AC3E}">
        <p14:creationId xmlns:p14="http://schemas.microsoft.com/office/powerpoint/2010/main" val="1945190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17</a:t>
            </a:fld>
            <a:endParaRPr lang="en-US"/>
          </a:p>
        </p:txBody>
      </p:sp>
    </p:spTree>
    <p:extLst>
      <p:ext uri="{BB962C8B-B14F-4D97-AF65-F5344CB8AC3E}">
        <p14:creationId xmlns:p14="http://schemas.microsoft.com/office/powerpoint/2010/main" val="3445731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D0B9CA-DEB6-4426-B6C1-EC4F1B6EB842}" type="slidenum">
              <a:rPr lang="en-US" smtClean="0"/>
              <a:t>18</a:t>
            </a:fld>
            <a:endParaRPr lang="en-US"/>
          </a:p>
        </p:txBody>
      </p:sp>
    </p:spTree>
    <p:extLst>
      <p:ext uri="{BB962C8B-B14F-4D97-AF65-F5344CB8AC3E}">
        <p14:creationId xmlns:p14="http://schemas.microsoft.com/office/powerpoint/2010/main" val="3107861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3237">
              <a:defRPr/>
            </a:pPr>
            <a:fld id="{F4D0B9CA-DEB6-4426-B6C1-EC4F1B6EB842}" type="slidenum">
              <a:rPr lang="en-US">
                <a:solidFill>
                  <a:prstClr val="black"/>
                </a:solidFill>
                <a:latin typeface="Calibri" panose="020F0502020204030204"/>
              </a:rPr>
              <a:pPr defTabSz="933237">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91589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6618" lvl="1" defTabSz="933237" fontAlgn="base"/>
            <a:r>
              <a:rPr lang="en-US" dirty="0"/>
              <a:t>Sonia Miranda- Congressman </a:t>
            </a:r>
            <a:r>
              <a:rPr lang="en-US" dirty="0" err="1"/>
              <a:t>Obernolte’s</a:t>
            </a:r>
            <a:r>
              <a:rPr lang="en-US" dirty="0"/>
              <a:t> Office </a:t>
            </a:r>
          </a:p>
          <a:p>
            <a:pPr marL="466618" lvl="1" defTabSz="933237" fontAlgn="base"/>
            <a:r>
              <a:rPr lang="en-US" dirty="0" err="1"/>
              <a:t>Mrs</a:t>
            </a:r>
            <a:r>
              <a:rPr lang="en-US" dirty="0"/>
              <a:t> Van Norman- Excelsior Principal, Barstow Site </a:t>
            </a:r>
          </a:p>
          <a:p>
            <a:pPr marL="466618" lvl="1" defTabSz="933237" fontAlgn="base"/>
            <a:r>
              <a:rPr lang="en-US" dirty="0"/>
              <a:t>Camren Jones- Area Director Excelsior </a:t>
            </a:r>
          </a:p>
          <a:p>
            <a:pPr marL="466618" lvl="1" defTabSz="933237" fontAlgn="base"/>
            <a:r>
              <a:rPr lang="en-US" dirty="0"/>
              <a:t>Miriam Munoz- City of Barstow, PIO</a:t>
            </a:r>
          </a:p>
          <a:p>
            <a:pPr marL="466618" lvl="1" defTabSz="933237" fontAlgn="base"/>
            <a:r>
              <a:rPr lang="en-US" dirty="0"/>
              <a:t>Willie Hopkins- City of Barstow, City Manager</a:t>
            </a:r>
          </a:p>
          <a:p>
            <a:pPr marL="466618" lvl="1" defTabSz="933237" fontAlgn="base"/>
            <a:r>
              <a:rPr lang="en-US" dirty="0"/>
              <a:t>Kody Tompkins- City of Barstow, Asst. City Manager</a:t>
            </a:r>
          </a:p>
          <a:p>
            <a:pPr marL="466618" lvl="1" defTabSz="933237" fontAlgn="base"/>
            <a:endParaRPr lang="en-US" dirty="0"/>
          </a:p>
          <a:p>
            <a:pPr marL="466618" lvl="1" defTabSz="933237" fontAlgn="base"/>
            <a:r>
              <a:rPr lang="en-US" dirty="0"/>
              <a:t>Laura </a:t>
            </a:r>
            <a:r>
              <a:rPr lang="en-US" dirty="0" err="1"/>
              <a:t>Moraco</a:t>
            </a:r>
            <a:r>
              <a:rPr lang="en-US" dirty="0"/>
              <a:t>- Barstow Veterans Home, PIO</a:t>
            </a:r>
          </a:p>
          <a:p>
            <a:pPr marL="466618" lvl="1" defTabSz="933237" fontAlgn="base"/>
            <a:endParaRPr lang="en-US" dirty="0"/>
          </a:p>
          <a:p>
            <a:pPr marL="466618" lvl="1" defTabSz="933237" fontAlgn="base"/>
            <a:r>
              <a:rPr lang="en-US" dirty="0"/>
              <a:t>Albert Gallegos- BCF Board President </a:t>
            </a:r>
          </a:p>
          <a:p>
            <a:pPr marL="466618" lvl="1" defTabSz="933237" fontAlgn="base"/>
            <a:r>
              <a:rPr lang="en-US" dirty="0"/>
              <a:t>Juan Rivera- BCF Vice President </a:t>
            </a:r>
          </a:p>
          <a:p>
            <a:pPr marL="466618" lvl="1" defTabSz="933237" fontAlgn="base"/>
            <a:r>
              <a:rPr lang="en-US" dirty="0"/>
              <a:t>Louise Miller (virtual)- BCF Board Member</a:t>
            </a:r>
          </a:p>
          <a:p>
            <a:pPr marL="466618" lvl="1" defTabSz="933237" fontAlgn="base"/>
            <a:r>
              <a:rPr lang="en-US" dirty="0"/>
              <a:t>Edy </a:t>
            </a:r>
            <a:r>
              <a:rPr lang="en-US" dirty="0" err="1"/>
              <a:t>Seehafer</a:t>
            </a:r>
            <a:r>
              <a:rPr lang="en-US" dirty="0"/>
              <a:t> (virtual)- BCF Treasurer</a:t>
            </a:r>
          </a:p>
          <a:p>
            <a:pPr algn="l"/>
            <a:endParaRPr lang="en-US" sz="1800" dirty="0">
              <a:solidFill>
                <a:srgbClr val="242424"/>
              </a:solidFill>
              <a:latin typeface="Helvetica Neue"/>
            </a:endParaRPr>
          </a:p>
          <a:p>
            <a:r>
              <a:rPr lang="en-US" dirty="0"/>
              <a:t>Introduce Trustees – Board President </a:t>
            </a:r>
            <a:r>
              <a:rPr lang="en-US" dirty="0" err="1"/>
              <a:t>Wilkey</a:t>
            </a:r>
            <a:r>
              <a:rPr lang="en-US" dirty="0"/>
              <a:t> unable to attend today although he sends his regards and appreciation for all those here.</a:t>
            </a:r>
          </a:p>
          <a:p>
            <a:r>
              <a:rPr lang="en-US" dirty="0"/>
              <a:t>Thank all of our Trustees, Fernando Baca, Yolanda Minor, and John Gregg.</a:t>
            </a:r>
          </a:p>
          <a:p>
            <a:endParaRPr lang="en-US" dirty="0"/>
          </a:p>
          <a:p>
            <a:r>
              <a:rPr lang="en-US" dirty="0"/>
              <a:t>Julie </a:t>
            </a:r>
            <a:r>
              <a:rPr lang="en-US" dirty="0" err="1"/>
              <a:t>Hackbarth</a:t>
            </a:r>
            <a:r>
              <a:rPr lang="en-US" dirty="0"/>
              <a:t>-McIntyre</a:t>
            </a:r>
          </a:p>
          <a:p>
            <a:pPr fontAlgn="base"/>
            <a:r>
              <a:rPr lang="en-US" dirty="0"/>
              <a:t>Julie was born and raised in Barstow.  She is a proud graduate from Barstow High School.  She attended Barstow Community College as a student the first year after high school and later transferred to CSU Long Beach.  Upon returning to her home town after college, she became involved in the community </a:t>
            </a:r>
            <a:endParaRPr lang="en-US" sz="1100" dirty="0"/>
          </a:p>
          <a:p>
            <a:pPr lvl="1" fontAlgn="base"/>
            <a:r>
              <a:rPr lang="en-US" dirty="0"/>
              <a:t>Coached swimming for 8 years</a:t>
            </a:r>
            <a:endParaRPr lang="en-US" sz="1100" dirty="0"/>
          </a:p>
          <a:p>
            <a:pPr lvl="1" fontAlgn="base"/>
            <a:r>
              <a:rPr lang="en-US" dirty="0"/>
              <a:t>Became involved with the Chamber of Commerce  and served on the Chamber’s Board of Directors</a:t>
            </a:r>
            <a:endParaRPr lang="en-US" sz="1100" dirty="0"/>
          </a:p>
          <a:p>
            <a:pPr lvl="1" fontAlgn="base"/>
            <a:r>
              <a:rPr lang="en-US" dirty="0"/>
              <a:t>Founding board member of the Boy’s and Girl’s Club of Barstow, </a:t>
            </a:r>
            <a:endParaRPr lang="en-US" sz="1100" dirty="0"/>
          </a:p>
          <a:p>
            <a:pPr lvl="1" fontAlgn="base"/>
            <a:r>
              <a:rPr lang="en-US" dirty="0"/>
              <a:t>Served as a member of the </a:t>
            </a:r>
            <a:r>
              <a:rPr lang="en-US" dirty="0" err="1"/>
              <a:t>Soroptimist</a:t>
            </a:r>
            <a:r>
              <a:rPr lang="en-US" dirty="0"/>
              <a:t> Club of Barstow for many years,</a:t>
            </a:r>
            <a:endParaRPr lang="en-US" sz="1100" dirty="0"/>
          </a:p>
          <a:p>
            <a:pPr lvl="1" fontAlgn="base"/>
            <a:r>
              <a:rPr lang="en-US" dirty="0"/>
              <a:t>1999 elected to the Barstow Fire Protection District Board</a:t>
            </a:r>
            <a:endParaRPr lang="en-US" sz="1100" dirty="0"/>
          </a:p>
          <a:p>
            <a:pPr lvl="1" fontAlgn="base"/>
            <a:r>
              <a:rPr lang="en-US" dirty="0"/>
              <a:t>2006 elected to Barstow City Council</a:t>
            </a:r>
            <a:endParaRPr lang="en-US" sz="1100" dirty="0"/>
          </a:p>
          <a:p>
            <a:pPr lvl="1" fontAlgn="base"/>
            <a:r>
              <a:rPr lang="en-US" dirty="0"/>
              <a:t>2012 elected Mayor for City of Barstow</a:t>
            </a:r>
            <a:endParaRPr lang="en-US" sz="1100" dirty="0"/>
          </a:p>
          <a:p>
            <a:pPr lvl="1" fontAlgn="base"/>
            <a:r>
              <a:rPr lang="en-US" dirty="0"/>
              <a:t>She is also an honorary member of the Officers Wives Club at Fort Irwin.</a:t>
            </a:r>
            <a:endParaRPr lang="en-US" sz="1100" dirty="0"/>
          </a:p>
          <a:p>
            <a:pPr lvl="1" fontAlgn="base"/>
            <a:r>
              <a:rPr lang="en-US" dirty="0"/>
              <a:t>1993-2022 – Served on the Board of Directors for the Barstow College Foundation (29 years)  </a:t>
            </a:r>
            <a:endParaRPr lang="en-US" sz="1100" dirty="0"/>
          </a:p>
          <a:p>
            <a:pPr fontAlgn="base"/>
            <a:r>
              <a:rPr lang="en-US" dirty="0"/>
              <a:t> </a:t>
            </a:r>
            <a:endParaRPr lang="en-US" sz="1100" dirty="0"/>
          </a:p>
          <a:p>
            <a:pPr fontAlgn="base"/>
            <a:r>
              <a:rPr lang="en-US" dirty="0"/>
              <a:t>Many of you know that Julie’s family is the Founders of Del Taco, with the original and famous Del Taco right in town on 1</a:t>
            </a:r>
            <a:r>
              <a:rPr lang="en-US" baseline="30000" dirty="0"/>
              <a:t>st</a:t>
            </a:r>
            <a:r>
              <a:rPr lang="en-US" dirty="0"/>
              <a:t> street.</a:t>
            </a:r>
            <a:endParaRPr lang="en-US" sz="1100" dirty="0"/>
          </a:p>
          <a:p>
            <a:pPr fontAlgn="base"/>
            <a:r>
              <a:rPr lang="en-US" dirty="0"/>
              <a:t> </a:t>
            </a:r>
            <a:endParaRPr lang="en-US" sz="1100" dirty="0"/>
          </a:p>
          <a:p>
            <a:pPr fontAlgn="base"/>
            <a:r>
              <a:rPr lang="en-US" dirty="0"/>
              <a:t>Julie’s accolades and awards are numerous, </a:t>
            </a:r>
            <a:endParaRPr lang="en-US" sz="1100" dirty="0"/>
          </a:p>
          <a:p>
            <a:pPr lvl="0"/>
            <a:r>
              <a:rPr lang="en-US" dirty="0"/>
              <a:t>Previously, Mayor </a:t>
            </a:r>
            <a:r>
              <a:rPr lang="en-US" dirty="0" err="1"/>
              <a:t>Hackbarth</a:t>
            </a:r>
            <a:r>
              <a:rPr lang="en-US" dirty="0"/>
              <a:t>-McIntyre was honored by the Chamber of Commerce as the Barstow “Woman of the Year” and as “The Woman of Continuous Service.  </a:t>
            </a:r>
          </a:p>
          <a:p>
            <a:pPr lvl="0"/>
            <a:r>
              <a:rPr lang="en-US" dirty="0"/>
              <a:t>She was a recipient of the “Women of Distinction Award” by Rep. Paul Cook.</a:t>
            </a:r>
            <a:endParaRPr lang="en-US" sz="1100" dirty="0"/>
          </a:p>
          <a:p>
            <a:pPr lvl="0"/>
            <a:r>
              <a:rPr lang="en-US" dirty="0"/>
              <a:t>In 2015 she was named the Senate District 16's San Bernardino County Woman of the Year </a:t>
            </a:r>
            <a:endParaRPr lang="en-US" sz="1100" dirty="0"/>
          </a:p>
          <a:p>
            <a:pPr fontAlgn="base"/>
            <a:r>
              <a:rPr lang="en-US" dirty="0"/>
              <a:t> </a:t>
            </a:r>
            <a:endParaRPr lang="en-US" sz="1100" dirty="0"/>
          </a:p>
          <a:p>
            <a:pPr fontAlgn="base"/>
            <a:r>
              <a:rPr lang="en-US" dirty="0"/>
              <a:t>Most recently, and further demonstration of her lifelong commitment to Barstow, Julie was elected in 2022  to the Barstow Community College District Board of Trustees and is currently the Vice President.</a:t>
            </a:r>
            <a:endParaRPr lang="en-US" sz="1100" dirty="0"/>
          </a:p>
        </p:txBody>
      </p:sp>
      <p:sp>
        <p:nvSpPr>
          <p:cNvPr id="4" name="Slide Number Placeholder 3"/>
          <p:cNvSpPr>
            <a:spLocks noGrp="1"/>
          </p:cNvSpPr>
          <p:nvPr>
            <p:ph type="sldNum" sz="quarter" idx="5"/>
          </p:nvPr>
        </p:nvSpPr>
        <p:spPr/>
        <p:txBody>
          <a:bodyPr/>
          <a:lstStyle/>
          <a:p>
            <a:fld id="{F4D0B9CA-DEB6-4426-B6C1-EC4F1B6EB842}" type="slidenum">
              <a:rPr lang="en-US" smtClean="0"/>
              <a:t>2</a:t>
            </a:fld>
            <a:endParaRPr lang="en-US"/>
          </a:p>
        </p:txBody>
      </p:sp>
    </p:spTree>
    <p:extLst>
      <p:ext uri="{BB962C8B-B14F-4D97-AF65-F5344CB8AC3E}">
        <p14:creationId xmlns:p14="http://schemas.microsoft.com/office/powerpoint/2010/main" val="2640855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fact that we have essentially recovered the FTES lost during the pandemic, and because of our increasing Dual Enrollment offerings, noncredit courses and certificates, and the increased exposure our online classes will have through the California Community College Virtual Campus, we are confident that our enrollments will continue to grow.</a:t>
            </a:r>
          </a:p>
          <a:p>
            <a:endParaRPr lang="en-US" dirty="0"/>
          </a:p>
          <a:p>
            <a:r>
              <a:rPr lang="en-US" dirty="0"/>
              <a:t>The challenge that we foresee is due to the fact that </a:t>
            </a:r>
            <a:r>
              <a:rPr lang="en-US" u="sng" dirty="0"/>
              <a:t>funded</a:t>
            </a:r>
            <a:r>
              <a:rPr lang="en-US" dirty="0"/>
              <a:t> growth in our system is controlled by statute – “growth authority” is based on each community’s need for access to college, as determined by local demographics.  Factors include:  educational attainment, unemployment and poverty.</a:t>
            </a:r>
          </a:p>
          <a:p>
            <a:endParaRPr lang="en-US" dirty="0"/>
          </a:p>
          <a:p>
            <a:r>
              <a:rPr lang="en-US" dirty="0"/>
              <a:t>For our District the growth authority is calculated to only .12%, extremely small (amounts to less than around $20K).</a:t>
            </a:r>
          </a:p>
          <a:p>
            <a:r>
              <a:rPr lang="en-US" dirty="0"/>
              <a:t>If statewide growth funding remains unused, Ed Code permits districts to grow beyond their calculated growth authority, but not to exceed 10% of our FTES base from the preceding fiscal year.</a:t>
            </a:r>
          </a:p>
          <a:p>
            <a:endParaRPr lang="en-US" dirty="0"/>
          </a:p>
          <a:p>
            <a:endParaRPr lang="en-US" dirty="0"/>
          </a:p>
        </p:txBody>
      </p:sp>
      <p:sp>
        <p:nvSpPr>
          <p:cNvPr id="4" name="Slide Number Placeholder 3"/>
          <p:cNvSpPr>
            <a:spLocks noGrp="1"/>
          </p:cNvSpPr>
          <p:nvPr>
            <p:ph type="sldNum" sz="quarter" idx="5"/>
          </p:nvPr>
        </p:nvSpPr>
        <p:spPr/>
        <p:txBody>
          <a:bodyPr/>
          <a:lstStyle/>
          <a:p>
            <a:fld id="{F4D0B9CA-DEB6-4426-B6C1-EC4F1B6EB842}" type="slidenum">
              <a:rPr lang="en-US" smtClean="0"/>
              <a:t>20</a:t>
            </a:fld>
            <a:endParaRPr lang="en-US"/>
          </a:p>
        </p:txBody>
      </p:sp>
    </p:spTree>
    <p:extLst>
      <p:ext uri="{BB962C8B-B14F-4D97-AF65-F5344CB8AC3E}">
        <p14:creationId xmlns:p14="http://schemas.microsoft.com/office/powerpoint/2010/main" val="216194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Barstow is preparing for unprecedented population growth and economic development with the BNSF BIG project.</a:t>
            </a:r>
          </a:p>
          <a:p>
            <a:endParaRPr lang="en-US" dirty="0"/>
          </a:p>
          <a:p>
            <a:r>
              <a:rPr lang="en-US" dirty="0"/>
              <a:t>BCC is working hard to meet the workforce training needs of BNSF as well as the other existing and new businesses and organizations that will be needed to prepare for this growth. </a:t>
            </a:r>
          </a:p>
          <a:p>
            <a:endParaRPr lang="en-US" dirty="0"/>
          </a:p>
          <a:p>
            <a:r>
              <a:rPr lang="en-US" dirty="0"/>
              <a:t>How do we do this when the State manages the amount of growth funding we can receive.  </a:t>
            </a:r>
          </a:p>
          <a:p>
            <a:endParaRPr lang="en-US" dirty="0"/>
          </a:p>
          <a:p>
            <a:r>
              <a:rPr lang="en-US" dirty="0"/>
              <a:t>In order to meet the need, we will be ramping our grant-seeking efforts and significantly expanding our contract education program, which provides direct and customized training to the employees of corporations, small businesses, and even government agencies.</a:t>
            </a:r>
          </a:p>
          <a:p>
            <a:endParaRPr lang="en-US" dirty="0"/>
          </a:p>
          <a:p>
            <a:r>
              <a:rPr lang="en-US" dirty="0"/>
              <a:t>Our</a:t>
            </a:r>
            <a:r>
              <a:rPr lang="en-US" baseline="0" dirty="0"/>
              <a:t> capacity and willingness to partner well with all of these entities is critical.</a:t>
            </a:r>
            <a:endParaRPr lang="en-US" dirty="0"/>
          </a:p>
        </p:txBody>
      </p:sp>
      <p:sp>
        <p:nvSpPr>
          <p:cNvPr id="4" name="Slide Number Placeholder 3"/>
          <p:cNvSpPr>
            <a:spLocks noGrp="1"/>
          </p:cNvSpPr>
          <p:nvPr>
            <p:ph type="sldNum" sz="quarter" idx="10"/>
          </p:nvPr>
        </p:nvSpPr>
        <p:spPr/>
        <p:txBody>
          <a:bodyPr/>
          <a:lstStyle/>
          <a:p>
            <a:fld id="{F4D0B9CA-DEB6-4426-B6C1-EC4F1B6EB842}" type="slidenum">
              <a:rPr lang="en-US" smtClean="0"/>
              <a:t>21</a:t>
            </a:fld>
            <a:endParaRPr lang="en-US"/>
          </a:p>
        </p:txBody>
      </p:sp>
    </p:spTree>
    <p:extLst>
      <p:ext uri="{BB962C8B-B14F-4D97-AF65-F5344CB8AC3E}">
        <p14:creationId xmlns:p14="http://schemas.microsoft.com/office/powerpoint/2010/main" val="122083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our partners, is the Chancellor’s Office.  I will be reaching out to the new Chancellor, Dr. Sonya Christian, to make sure she understands the importance of our work to not only Barstow, but to the state and nation.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4D0B9CA-DEB6-4426-B6C1-EC4F1B6EB842}" type="slidenum">
              <a:rPr lang="en-US" smtClean="0"/>
              <a:t>22</a:t>
            </a:fld>
            <a:endParaRPr lang="en-US"/>
          </a:p>
        </p:txBody>
      </p:sp>
    </p:spTree>
    <p:extLst>
      <p:ext uri="{BB962C8B-B14F-4D97-AF65-F5344CB8AC3E}">
        <p14:creationId xmlns:p14="http://schemas.microsoft.com/office/powerpoint/2010/main" val="1738077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23</a:t>
            </a:fld>
            <a:endParaRPr lang="en-US"/>
          </a:p>
        </p:txBody>
      </p:sp>
    </p:spTree>
    <p:extLst>
      <p:ext uri="{BB962C8B-B14F-4D97-AF65-F5344CB8AC3E}">
        <p14:creationId xmlns:p14="http://schemas.microsoft.com/office/powerpoint/2010/main" val="1091149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D0B9CA-DEB6-4426-B6C1-EC4F1B6EB842}" type="slidenum">
              <a:rPr lang="en-US" smtClean="0"/>
              <a:t>24</a:t>
            </a:fld>
            <a:endParaRPr lang="en-US"/>
          </a:p>
        </p:txBody>
      </p:sp>
    </p:spTree>
    <p:extLst>
      <p:ext uri="{BB962C8B-B14F-4D97-AF65-F5344CB8AC3E}">
        <p14:creationId xmlns:p14="http://schemas.microsoft.com/office/powerpoint/2010/main" val="1282967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25</a:t>
            </a:fld>
            <a:endParaRPr lang="en-US"/>
          </a:p>
        </p:txBody>
      </p:sp>
    </p:spTree>
    <p:extLst>
      <p:ext uri="{BB962C8B-B14F-4D97-AF65-F5344CB8AC3E}">
        <p14:creationId xmlns:p14="http://schemas.microsoft.com/office/powerpoint/2010/main" val="355904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year in sharing with you my “state of the college” address, what </a:t>
            </a:r>
            <a:r>
              <a:rPr lang="en-US"/>
              <a:t>underpins my </a:t>
            </a:r>
            <a:r>
              <a:rPr lang="en-US" dirty="0"/>
              <a:t>entire message is the confidence I have in our college, our people</a:t>
            </a:r>
            <a:r>
              <a:rPr lang="en-US" baseline="0" dirty="0"/>
              <a:t> – faculty and staff, our supportive Board of Trustees, and our community partnerships – confidence </a:t>
            </a:r>
            <a:r>
              <a:rPr lang="en-US" dirty="0"/>
              <a:t>that our college is Unstoppable.  </a:t>
            </a:r>
          </a:p>
          <a:p>
            <a:r>
              <a:rPr lang="en-US" dirty="0"/>
              <a:t>I don’t say this based on sheer hope or in an effort to inspire all of us to pull together to achieve great things for our students and community – I say it because after six years of serving as your superintendent-president I have demonstrable evidence that this institution is most certainly the “best rural college in California”</a:t>
            </a:r>
          </a:p>
        </p:txBody>
      </p:sp>
      <p:sp>
        <p:nvSpPr>
          <p:cNvPr id="4" name="Slide Number Placeholder 3"/>
          <p:cNvSpPr>
            <a:spLocks noGrp="1"/>
          </p:cNvSpPr>
          <p:nvPr>
            <p:ph type="sldNum" sz="quarter" idx="5"/>
          </p:nvPr>
        </p:nvSpPr>
        <p:spPr/>
        <p:txBody>
          <a:bodyPr/>
          <a:lstStyle/>
          <a:p>
            <a:fld id="{F4D0B9CA-DEB6-4426-B6C1-EC4F1B6EB842}" type="slidenum">
              <a:rPr lang="en-US" smtClean="0"/>
              <a:t>3</a:t>
            </a:fld>
            <a:endParaRPr lang="en-US"/>
          </a:p>
        </p:txBody>
      </p:sp>
    </p:spTree>
    <p:extLst>
      <p:ext uri="{BB962C8B-B14F-4D97-AF65-F5344CB8AC3E}">
        <p14:creationId xmlns:p14="http://schemas.microsoft.com/office/powerpoint/2010/main" val="2996596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I’ll highlight and remind everyone of the important institutional work that we began last year and that we continue into the coming year that will have important implications for our college moving into the near and longer-term future.</a:t>
            </a:r>
          </a:p>
        </p:txBody>
      </p:sp>
      <p:sp>
        <p:nvSpPr>
          <p:cNvPr id="4" name="Slide Number Placeholder 3"/>
          <p:cNvSpPr>
            <a:spLocks noGrp="1"/>
          </p:cNvSpPr>
          <p:nvPr>
            <p:ph type="sldNum" sz="quarter" idx="5"/>
          </p:nvPr>
        </p:nvSpPr>
        <p:spPr/>
        <p:txBody>
          <a:bodyPr/>
          <a:lstStyle/>
          <a:p>
            <a:fld id="{F4D0B9CA-DEB6-4426-B6C1-EC4F1B6EB842}" type="slidenum">
              <a:rPr lang="en-US" smtClean="0"/>
              <a:t>4</a:t>
            </a:fld>
            <a:endParaRPr lang="en-US"/>
          </a:p>
        </p:txBody>
      </p:sp>
    </p:spTree>
    <p:extLst>
      <p:ext uri="{BB962C8B-B14F-4D97-AF65-F5344CB8AC3E}">
        <p14:creationId xmlns:p14="http://schemas.microsoft.com/office/powerpoint/2010/main" val="3342943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our Accreditation Tri-Chairs</a:t>
            </a:r>
            <a:r>
              <a:rPr lang="en-US" baseline="0" dirty="0"/>
              <a:t> for leading the work of conducting our self-evaluation and coordinating the development of the report – Lisa Holmes, our Accreditation Liaison Officer and Director of Research &amp; Planning, Academic Senate President, Dr. Rudy Duque and now Melissa Matteson, past and current Academic Senate Presidents, and Courtney Quenga, our Classified Chair of the Accreditation Steering Committee.</a:t>
            </a:r>
            <a:endParaRPr lang="en-US" dirty="0"/>
          </a:p>
        </p:txBody>
      </p:sp>
      <p:sp>
        <p:nvSpPr>
          <p:cNvPr id="4" name="Slide Number Placeholder 3"/>
          <p:cNvSpPr>
            <a:spLocks noGrp="1"/>
          </p:cNvSpPr>
          <p:nvPr>
            <p:ph type="sldNum" sz="quarter" idx="10"/>
          </p:nvPr>
        </p:nvSpPr>
        <p:spPr/>
        <p:txBody>
          <a:bodyPr/>
          <a:lstStyle/>
          <a:p>
            <a:fld id="{F4D0B9CA-DEB6-4426-B6C1-EC4F1B6EB842}" type="slidenum">
              <a:rPr lang="en-US" smtClean="0"/>
              <a:t>5</a:t>
            </a:fld>
            <a:endParaRPr lang="en-US"/>
          </a:p>
        </p:txBody>
      </p:sp>
    </p:spTree>
    <p:extLst>
      <p:ext uri="{BB962C8B-B14F-4D97-AF65-F5344CB8AC3E}">
        <p14:creationId xmlns:p14="http://schemas.microsoft.com/office/powerpoint/2010/main" val="3017836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Programmatic momentum</a:t>
            </a:r>
          </a:p>
          <a:p>
            <a:r>
              <a:rPr lang="en-US" dirty="0"/>
              <a:t>Based on requests from our high school partners, both local and those who heard about some of our online dual enrollment offerings, we have begun to significantly expand our dual enrollment.</a:t>
            </a:r>
          </a:p>
          <a:p>
            <a:endParaRPr lang="en-US" dirty="0"/>
          </a:p>
          <a:p>
            <a:r>
              <a:rPr lang="en-US" dirty="0"/>
              <a:t>We have done this not only because it has helped the institution grow enrollment, but most importantly because it provides our local high school students the opportunity to access college education early on, earn college credit to accelerate their path toward earning their associates and later their bachelor’s degree.</a:t>
            </a:r>
          </a:p>
          <a:p>
            <a:endParaRPr lang="en-US" dirty="0"/>
          </a:p>
          <a:p>
            <a:r>
              <a:rPr lang="en-US" dirty="0"/>
              <a:t>Many of you know that growth in Dual Enrollment is also one of the outcomes communicated by the California Community College system’s new Chancellor, Dr. Sonya Christian, in her preliminary 2030 Vision Framework .  It aligns with her goal around equity in access.</a:t>
            </a:r>
          </a:p>
          <a:p>
            <a:endParaRPr lang="en-US" dirty="0"/>
          </a:p>
          <a:p>
            <a:r>
              <a:rPr lang="en-US" dirty="0"/>
              <a:t>Working together with our K12 partners, we plan to continue to expand our dual enrollment offerings. And with all of our initiatives, as we launch and grow them, we engage in a cycle of implementation, evaluation of how we did, and refinement based on that evaluation to make sure we are providing equitable access and supports across all student groups and that students are succeeding equitably in those courses as well..</a:t>
            </a:r>
          </a:p>
        </p:txBody>
      </p:sp>
      <p:sp>
        <p:nvSpPr>
          <p:cNvPr id="4" name="Slide Number Placeholder 3"/>
          <p:cNvSpPr>
            <a:spLocks noGrp="1"/>
          </p:cNvSpPr>
          <p:nvPr>
            <p:ph type="sldNum" sz="quarter" idx="5"/>
          </p:nvPr>
        </p:nvSpPr>
        <p:spPr/>
        <p:txBody>
          <a:bodyPr/>
          <a:lstStyle/>
          <a:p>
            <a:fld id="{F4D0B9CA-DEB6-4426-B6C1-EC4F1B6EB842}" type="slidenum">
              <a:rPr lang="en-US" smtClean="0"/>
              <a:t>6</a:t>
            </a:fld>
            <a:endParaRPr lang="en-US"/>
          </a:p>
        </p:txBody>
      </p:sp>
    </p:spTree>
    <p:extLst>
      <p:ext uri="{BB962C8B-B14F-4D97-AF65-F5344CB8AC3E}">
        <p14:creationId xmlns:p14="http://schemas.microsoft.com/office/powerpoint/2010/main" val="121439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7</a:t>
            </a:fld>
            <a:endParaRPr lang="en-US"/>
          </a:p>
        </p:txBody>
      </p:sp>
    </p:spTree>
    <p:extLst>
      <p:ext uri="{BB962C8B-B14F-4D97-AF65-F5344CB8AC3E}">
        <p14:creationId xmlns:p14="http://schemas.microsoft.com/office/powerpoint/2010/main" val="1680775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8</a:t>
            </a:fld>
            <a:endParaRPr lang="en-US"/>
          </a:p>
        </p:txBody>
      </p:sp>
    </p:spTree>
    <p:extLst>
      <p:ext uri="{BB962C8B-B14F-4D97-AF65-F5344CB8AC3E}">
        <p14:creationId xmlns:p14="http://schemas.microsoft.com/office/powerpoint/2010/main" val="1624772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D0B9CA-DEB6-4426-B6C1-EC4F1B6EB842}" type="slidenum">
              <a:rPr lang="en-US" smtClean="0"/>
              <a:t>9</a:t>
            </a:fld>
            <a:endParaRPr lang="en-US"/>
          </a:p>
        </p:txBody>
      </p:sp>
    </p:spTree>
    <p:extLst>
      <p:ext uri="{BB962C8B-B14F-4D97-AF65-F5344CB8AC3E}">
        <p14:creationId xmlns:p14="http://schemas.microsoft.com/office/powerpoint/2010/main" val="2712271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8/9/2023</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31455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8/9/2023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43433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8/9/2023</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6103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8/9/2023</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458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8/9/2023</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8601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391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3259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444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639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8/9/2023</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2837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8/9/2023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953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ED291B17-9318-49DB-B28B-6E5994AE9581}" type="datetime1">
              <a:rPr lang="en-US" smtClean="0"/>
              <a:t>8/9/2023</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5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5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160739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19" r:id="rId6"/>
    <p:sldLayoutId id="2147483715" r:id="rId7"/>
    <p:sldLayoutId id="2147483716" r:id="rId8"/>
    <p:sldLayoutId id="2147483717" r:id="rId9"/>
    <p:sldLayoutId id="2147483718" r:id="rId10"/>
    <p:sldLayoutId id="2147483720"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FD90186-F30E-41DE-BCC9-06B6C412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a:extLst>
              <a:ext uri="{FF2B5EF4-FFF2-40B4-BE49-F238E27FC236}">
                <a16:creationId xmlns:a16="http://schemas.microsoft.com/office/drawing/2014/main" id="{9EA4F6F7-1A54-4AF5-9F64-6E320F9D69BF}"/>
              </a:ext>
            </a:extLst>
          </p:cNvPr>
          <p:cNvPicPr>
            <a:picLocks noChangeAspect="1"/>
          </p:cNvPicPr>
          <p:nvPr/>
        </p:nvPicPr>
        <p:blipFill rotWithShape="1">
          <a:blip r:embed="rId3"/>
          <a:srcRect t="8968" r="-2" b="15718"/>
          <a:stretch/>
        </p:blipFill>
        <p:spPr>
          <a:xfrm>
            <a:off x="-1" y="10"/>
            <a:ext cx="7554140" cy="4266944"/>
          </a:xfrm>
          <a:prstGeom prst="rect">
            <a:avLst/>
          </a:prstGeom>
        </p:spPr>
      </p:pic>
      <p:sp>
        <p:nvSpPr>
          <p:cNvPr id="43" name="Rectangle 28">
            <a:extLst>
              <a:ext uri="{FF2B5EF4-FFF2-40B4-BE49-F238E27FC236}">
                <a16:creationId xmlns:a16="http://schemas.microsoft.com/office/drawing/2014/main" id="{F3210EB2-7484-41FF-8189-5C048F60C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16E52D5-AEB0-406C-BDD4-BC2C254B0781}"/>
              </a:ext>
            </a:extLst>
          </p:cNvPr>
          <p:cNvSpPr>
            <a:spLocks noGrp="1"/>
          </p:cNvSpPr>
          <p:nvPr>
            <p:ph type="ctrTitle"/>
          </p:nvPr>
        </p:nvSpPr>
        <p:spPr>
          <a:xfrm>
            <a:off x="450345" y="4571122"/>
            <a:ext cx="6591957" cy="1037907"/>
          </a:xfrm>
        </p:spPr>
        <p:txBody>
          <a:bodyPr>
            <a:normAutofit/>
          </a:bodyPr>
          <a:lstStyle/>
          <a:p>
            <a:r>
              <a:rPr lang="en-US" dirty="0">
                <a:solidFill>
                  <a:srgbClr val="FFFFFF"/>
                </a:solidFill>
              </a:rPr>
              <a:t>State of the college</a:t>
            </a:r>
          </a:p>
        </p:txBody>
      </p:sp>
      <p:sp>
        <p:nvSpPr>
          <p:cNvPr id="3" name="Subtitle 2">
            <a:extLst>
              <a:ext uri="{FF2B5EF4-FFF2-40B4-BE49-F238E27FC236}">
                <a16:creationId xmlns:a16="http://schemas.microsoft.com/office/drawing/2014/main" id="{B452F5F7-1A8E-467F-BCF8-34340A977FE9}"/>
              </a:ext>
            </a:extLst>
          </p:cNvPr>
          <p:cNvSpPr>
            <a:spLocks noGrp="1"/>
          </p:cNvSpPr>
          <p:nvPr>
            <p:ph type="subTitle" idx="1"/>
          </p:nvPr>
        </p:nvSpPr>
        <p:spPr>
          <a:xfrm>
            <a:off x="450345" y="5603909"/>
            <a:ext cx="6591957" cy="525793"/>
          </a:xfrm>
        </p:spPr>
        <p:txBody>
          <a:bodyPr>
            <a:normAutofit/>
          </a:bodyPr>
          <a:lstStyle/>
          <a:p>
            <a:r>
              <a:rPr lang="en-US" dirty="0">
                <a:solidFill>
                  <a:srgbClr val="FFFFFF">
                    <a:alpha val="75000"/>
                  </a:srgbClr>
                </a:solidFill>
              </a:rPr>
              <a:t>August 4, 2023</a:t>
            </a:r>
          </a:p>
        </p:txBody>
      </p:sp>
      <p:sp>
        <p:nvSpPr>
          <p:cNvPr id="44" name="Rectangle 30">
            <a:extLst>
              <a:ext uri="{FF2B5EF4-FFF2-40B4-BE49-F238E27FC236}">
                <a16:creationId xmlns:a16="http://schemas.microsoft.com/office/drawing/2014/main" id="{BD9A18B0-0782-44A1-B999-5A0B4F62A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ADAFC01D-6DBA-4BE5-8997-55D433FB9AF3}"/>
              </a:ext>
            </a:extLst>
          </p:cNvPr>
          <p:cNvPicPr>
            <a:picLocks noChangeAspect="1"/>
          </p:cNvPicPr>
          <p:nvPr/>
        </p:nvPicPr>
        <p:blipFill rotWithShape="1">
          <a:blip r:embed="rId4">
            <a:extLst>
              <a:ext uri="{28A0092B-C50C-407E-A947-70E740481C1C}">
                <a14:useLocalDpi xmlns:a14="http://schemas.microsoft.com/office/drawing/2010/main" val="0"/>
              </a:ext>
            </a:extLst>
          </a:blip>
          <a:srcRect l="17380" r="14993"/>
          <a:stretch/>
        </p:blipFill>
        <p:spPr>
          <a:xfrm>
            <a:off x="7554141" y="10"/>
            <a:ext cx="4637861" cy="6857990"/>
          </a:xfrm>
          <a:prstGeom prst="rect">
            <a:avLst/>
          </a:prstGeom>
        </p:spPr>
      </p:pic>
      <p:sp>
        <p:nvSpPr>
          <p:cNvPr id="45" name="Rectangle 32">
            <a:extLst>
              <a:ext uri="{FF2B5EF4-FFF2-40B4-BE49-F238E27FC236}">
                <a16:creationId xmlns:a16="http://schemas.microsoft.com/office/drawing/2014/main" id="{74E468B1-8EA7-411D-B785-E24321C1C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42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025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CA2C9AC-D9F3-520B-798D-1794574A2637}"/>
              </a:ext>
            </a:extLst>
          </p:cNvPr>
          <p:cNvSpPr>
            <a:spLocks noGrp="1"/>
          </p:cNvSpPr>
          <p:nvPr>
            <p:ph type="title"/>
          </p:nvPr>
        </p:nvSpPr>
        <p:spPr>
          <a:xfrm>
            <a:off x="672280" y="944752"/>
            <a:ext cx="3259016" cy="1462692"/>
          </a:xfrm>
        </p:spPr>
        <p:txBody>
          <a:bodyPr vert="horz" lIns="91440" tIns="45720" rIns="91440" bIns="45720" rtlCol="0" anchor="b">
            <a:normAutofit/>
          </a:bodyPr>
          <a:lstStyle/>
          <a:p>
            <a:r>
              <a:rPr lang="en-US" sz="2800" b="0" kern="1200" cap="all">
                <a:solidFill>
                  <a:srgbClr val="FFFFFF"/>
                </a:solidFill>
                <a:latin typeface="+mj-lt"/>
                <a:ea typeface="+mj-ea"/>
                <a:cs typeface="+mj-cs"/>
              </a:rPr>
              <a:t>Expansion of noncredit offerings</a:t>
            </a:r>
          </a:p>
        </p:txBody>
      </p:sp>
      <p:sp>
        <p:nvSpPr>
          <p:cNvPr id="40" name="Rectangle 39">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4" name="Rectangle 43">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Content Placeholder 4">
            <a:extLst>
              <a:ext uri="{FF2B5EF4-FFF2-40B4-BE49-F238E27FC236}">
                <a16:creationId xmlns:a16="http://schemas.microsoft.com/office/drawing/2014/main" id="{325E0020-C633-9CA9-877B-8913B1E41F32}"/>
              </a:ext>
            </a:extLst>
          </p:cNvPr>
          <p:cNvSpPr txBox="1">
            <a:spLocks/>
          </p:cNvSpPr>
          <p:nvPr/>
        </p:nvSpPr>
        <p:spPr>
          <a:xfrm>
            <a:off x="671513" y="2536031"/>
            <a:ext cx="3123783" cy="3671936"/>
          </a:xfrm>
          <a:prstGeom prst="rect">
            <a:avLst/>
          </a:prstGeom>
        </p:spPr>
        <p:txBody>
          <a:bodyPr vert="horz" lIns="91440" tIns="45720" rIns="91440" bIns="45720" rtlCol="0" anchor="t">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a:solidFill>
                  <a:srgbClr val="FFFFFF"/>
                </a:solidFill>
              </a:rPr>
              <a:t>KINA 150 Fitness &amp; Wellness Lab</a:t>
            </a:r>
          </a:p>
        </p:txBody>
      </p:sp>
      <p:pic>
        <p:nvPicPr>
          <p:cNvPr id="9" name="Content Placeholder 8" descr="A person in a sports garment&#10;&#10;Description automatically generated">
            <a:extLst>
              <a:ext uri="{FF2B5EF4-FFF2-40B4-BE49-F238E27FC236}">
                <a16:creationId xmlns:a16="http://schemas.microsoft.com/office/drawing/2014/main" id="{CB72642E-843C-6E9A-408E-5250E89880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665" b="8660"/>
          <a:stretch/>
        </p:blipFill>
        <p:spPr>
          <a:xfrm>
            <a:off x="4241830" y="601200"/>
            <a:ext cx="7503636" cy="5789365"/>
          </a:xfrm>
          <a:prstGeom prst="rect">
            <a:avLst/>
          </a:prstGeom>
        </p:spPr>
      </p:pic>
    </p:spTree>
    <p:extLst>
      <p:ext uri="{BB962C8B-B14F-4D97-AF65-F5344CB8AC3E}">
        <p14:creationId xmlns:p14="http://schemas.microsoft.com/office/powerpoint/2010/main" val="56140936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itle 4">
            <a:extLst>
              <a:ext uri="{FF2B5EF4-FFF2-40B4-BE49-F238E27FC236}">
                <a16:creationId xmlns:a16="http://schemas.microsoft.com/office/drawing/2014/main" id="{1EA55DBF-DFB2-47B6-A609-B613D3EA5FA9}"/>
              </a:ext>
            </a:extLst>
          </p:cNvPr>
          <p:cNvSpPr>
            <a:spLocks noGrp="1"/>
          </p:cNvSpPr>
          <p:nvPr>
            <p:ph type="title"/>
          </p:nvPr>
        </p:nvSpPr>
        <p:spPr>
          <a:xfrm>
            <a:off x="803189" y="1209184"/>
            <a:ext cx="3089189" cy="4734416"/>
          </a:xfrm>
        </p:spPr>
        <p:txBody>
          <a:bodyPr vert="horz" lIns="91440" tIns="45720" rIns="91440" bIns="45720" rtlCol="0" anchor="ctr">
            <a:normAutofit/>
          </a:bodyPr>
          <a:lstStyle/>
          <a:p>
            <a:r>
              <a:rPr lang="en-US" sz="2800" b="0" kern="1200" cap="all">
                <a:solidFill>
                  <a:srgbClr val="FFFFFF"/>
                </a:solidFill>
                <a:latin typeface="+mj-lt"/>
                <a:ea typeface="+mj-ea"/>
                <a:cs typeface="+mj-cs"/>
              </a:rPr>
              <a:t>BCC Athletics program compliance review</a:t>
            </a:r>
          </a:p>
        </p:txBody>
      </p:sp>
      <p:sp>
        <p:nvSpPr>
          <p:cNvPr id="28" name="Rectangle 27">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sports team&#10;&#10;Description automatically generated">
            <a:extLst>
              <a:ext uri="{FF2B5EF4-FFF2-40B4-BE49-F238E27FC236}">
                <a16:creationId xmlns:a16="http://schemas.microsoft.com/office/drawing/2014/main" id="{1938999B-547D-FE34-1A92-80911FF2EF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241" y="780711"/>
            <a:ext cx="2061038" cy="2167476"/>
          </a:xfrm>
          <a:prstGeom prst="rect">
            <a:avLst/>
          </a:prstGeom>
        </p:spPr>
      </p:pic>
      <p:pic>
        <p:nvPicPr>
          <p:cNvPr id="2" name="Picture 1">
            <a:extLst>
              <a:ext uri="{FF2B5EF4-FFF2-40B4-BE49-F238E27FC236}">
                <a16:creationId xmlns:a16="http://schemas.microsoft.com/office/drawing/2014/main" id="{B5F5C234-AF38-77DD-765E-2D697ADED17E}"/>
              </a:ext>
            </a:extLst>
          </p:cNvPr>
          <p:cNvPicPr>
            <a:picLocks noChangeAspect="1"/>
          </p:cNvPicPr>
          <p:nvPr/>
        </p:nvPicPr>
        <p:blipFill>
          <a:blip r:embed="rId4"/>
          <a:stretch>
            <a:fillRect/>
          </a:stretch>
        </p:blipFill>
        <p:spPr>
          <a:xfrm>
            <a:off x="8188827" y="1184554"/>
            <a:ext cx="3400442" cy="1377179"/>
          </a:xfrm>
          <a:prstGeom prst="rect">
            <a:avLst/>
          </a:prstGeom>
        </p:spPr>
      </p:pic>
      <p:sp>
        <p:nvSpPr>
          <p:cNvPr id="30" name="Rectangle 29">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A9E0355-67D6-9CCA-7B63-43BF51594FA5}"/>
              </a:ext>
            </a:extLst>
          </p:cNvPr>
          <p:cNvSpPr>
            <a:spLocks noGrp="1"/>
          </p:cNvSpPr>
          <p:nvPr>
            <p:ph sz="half" idx="2"/>
          </p:nvPr>
        </p:nvSpPr>
        <p:spPr>
          <a:xfrm>
            <a:off x="4231923" y="3425295"/>
            <a:ext cx="7513544" cy="2800477"/>
          </a:xfrm>
        </p:spPr>
        <p:txBody>
          <a:bodyPr vert="horz" lIns="91440" tIns="45720" rIns="91440" bIns="45720" rtlCol="0" anchor="ctr">
            <a:normAutofit fontScale="92500" lnSpcReduction="10000"/>
          </a:bodyPr>
          <a:lstStyle/>
          <a:p>
            <a:pPr marL="0" indent="0">
              <a:lnSpc>
                <a:spcPct val="100000"/>
              </a:lnSpc>
              <a:buNone/>
            </a:pP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“The</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visit</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was</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well</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organized,</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and</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the</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student</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athletes</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and</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staff</a:t>
            </a:r>
            <a:r>
              <a:rPr lang="en-US" sz="2400" i="1" spc="-15" dirty="0">
                <a:effectLst/>
                <a:latin typeface="Calibri Light" panose="020F0302020204030204" pitchFamily="34" charset="0"/>
                <a:ea typeface="Calibri Light" panose="020F0302020204030204" pitchFamily="34" charset="0"/>
                <a:cs typeface="Calibri Light" panose="020F0302020204030204" pitchFamily="34" charset="0"/>
              </a:rPr>
              <a:t> </a:t>
            </a:r>
            <a:r>
              <a:rPr lang="en-US" sz="2400" i="1" dirty="0">
                <a:effectLst/>
                <a:latin typeface="Calibri Light" panose="020F0302020204030204" pitchFamily="34" charset="0"/>
                <a:ea typeface="Calibri Light" panose="020F0302020204030204" pitchFamily="34" charset="0"/>
                <a:cs typeface="Calibri Light" panose="020F0302020204030204" pitchFamily="34" charset="0"/>
              </a:rPr>
              <a:t>interviewed were all well informed and engaging. It was apparent throughout the visit and within the report that Barstow College Athletics Department is an integral part of the campus and a highly valued member of the Inland Empire Athletic Conference.”</a:t>
            </a:r>
          </a:p>
          <a:p>
            <a:pPr marL="0" indent="0">
              <a:lnSpc>
                <a:spcPct val="100000"/>
              </a:lnSpc>
              <a:buNone/>
            </a:pPr>
            <a:endParaRPr lang="en-US" i="1" dirty="0">
              <a:effectLst/>
            </a:endParaRPr>
          </a:p>
          <a:p>
            <a:pPr marL="0" indent="0" algn="r">
              <a:spcBef>
                <a:spcPts val="0"/>
              </a:spcBef>
              <a:spcAft>
                <a:spcPts val="0"/>
              </a:spcAft>
              <a:buNone/>
            </a:pPr>
            <a:r>
              <a:rPr lang="en-US" dirty="0"/>
              <a:t>Tony </a:t>
            </a:r>
            <a:r>
              <a:rPr lang="en-US" dirty="0" err="1"/>
              <a:t>Lipold</a:t>
            </a:r>
            <a:endParaRPr lang="en-US" dirty="0"/>
          </a:p>
          <a:p>
            <a:pPr marL="0" indent="0" algn="r">
              <a:spcBef>
                <a:spcPts val="0"/>
              </a:spcBef>
              <a:spcAft>
                <a:spcPts val="0"/>
              </a:spcAft>
              <a:buNone/>
            </a:pPr>
            <a:r>
              <a:rPr lang="en-US" dirty="0"/>
              <a:t>Commissioner</a:t>
            </a:r>
          </a:p>
          <a:p>
            <a:pPr marL="0" indent="0" algn="r">
              <a:spcBef>
                <a:spcPts val="0"/>
              </a:spcBef>
              <a:spcAft>
                <a:spcPts val="0"/>
              </a:spcAft>
              <a:buNone/>
            </a:pPr>
            <a:r>
              <a:rPr lang="en-US" dirty="0">
                <a:effectLst/>
              </a:rPr>
              <a:t>Inland</a:t>
            </a:r>
            <a:r>
              <a:rPr lang="en-US" spc="-35" dirty="0">
                <a:effectLst/>
              </a:rPr>
              <a:t> </a:t>
            </a:r>
            <a:r>
              <a:rPr lang="en-US" dirty="0">
                <a:effectLst/>
              </a:rPr>
              <a:t>Empire</a:t>
            </a:r>
            <a:r>
              <a:rPr lang="en-US" spc="-35" dirty="0">
                <a:effectLst/>
              </a:rPr>
              <a:t> </a:t>
            </a:r>
            <a:r>
              <a:rPr lang="en-US" dirty="0">
                <a:effectLst/>
              </a:rPr>
              <a:t>Athletic</a:t>
            </a:r>
            <a:r>
              <a:rPr lang="en-US" spc="-30" dirty="0">
                <a:effectLst/>
              </a:rPr>
              <a:t> </a:t>
            </a:r>
            <a:r>
              <a:rPr lang="en-US" spc="-10" dirty="0">
                <a:effectLst/>
              </a:rPr>
              <a:t>Conference</a:t>
            </a:r>
            <a:endParaRPr lang="en-US" dirty="0">
              <a:effectLst/>
            </a:endParaRPr>
          </a:p>
          <a:p>
            <a:pPr>
              <a:lnSpc>
                <a:spcPct val="100000"/>
              </a:lnSpc>
            </a:pPr>
            <a:endParaRPr lang="en-US" dirty="0"/>
          </a:p>
        </p:txBody>
      </p:sp>
    </p:spTree>
    <p:extLst>
      <p:ext uri="{BB962C8B-B14F-4D97-AF65-F5344CB8AC3E}">
        <p14:creationId xmlns:p14="http://schemas.microsoft.com/office/powerpoint/2010/main" val="4273379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5BFB-208D-17F8-609C-D98D7FE16711}"/>
              </a:ext>
            </a:extLst>
          </p:cNvPr>
          <p:cNvSpPr>
            <a:spLocks noGrp="1"/>
          </p:cNvSpPr>
          <p:nvPr>
            <p:ph type="title"/>
          </p:nvPr>
        </p:nvSpPr>
        <p:spPr/>
        <p:txBody>
          <a:bodyPr/>
          <a:lstStyle/>
          <a:p>
            <a:r>
              <a:rPr lang="en-US" dirty="0"/>
              <a:t>Building on Affirmed successes</a:t>
            </a:r>
          </a:p>
        </p:txBody>
      </p:sp>
    </p:spTree>
    <p:extLst>
      <p:ext uri="{BB962C8B-B14F-4D97-AF65-F5344CB8AC3E}">
        <p14:creationId xmlns:p14="http://schemas.microsoft.com/office/powerpoint/2010/main" val="121049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53">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Rectangle 55">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Rectangle 59">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2F93B3A-EAB9-94A6-5D4C-19BA41B3726B}"/>
              </a:ext>
            </a:extLst>
          </p:cNvPr>
          <p:cNvSpPr>
            <a:spLocks noGrp="1"/>
          </p:cNvSpPr>
          <p:nvPr>
            <p:ph type="title"/>
          </p:nvPr>
        </p:nvSpPr>
        <p:spPr>
          <a:xfrm>
            <a:off x="837126" y="1419225"/>
            <a:ext cx="4320227" cy="2395117"/>
          </a:xfrm>
        </p:spPr>
        <p:txBody>
          <a:bodyPr vert="horz" lIns="91440" tIns="45720" rIns="91440" bIns="45720" rtlCol="0" anchor="b">
            <a:normAutofit/>
          </a:bodyPr>
          <a:lstStyle/>
          <a:p>
            <a:r>
              <a:rPr lang="en-US" sz="4000">
                <a:solidFill>
                  <a:srgbClr val="FFFFFF"/>
                </a:solidFill>
              </a:rPr>
              <a:t>Campaign for college opportunity award</a:t>
            </a:r>
          </a:p>
        </p:txBody>
      </p:sp>
      <p:pic>
        <p:nvPicPr>
          <p:cNvPr id="4" name="Picture 3" descr="A gold circle with text and a graduation cap&#10;&#10;Description automatically generated">
            <a:extLst>
              <a:ext uri="{FF2B5EF4-FFF2-40B4-BE49-F238E27FC236}">
                <a16:creationId xmlns:a16="http://schemas.microsoft.com/office/drawing/2014/main" id="{429ECC9D-4FFF-92F5-A9F7-4B2EE3F1F11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94690" y="3915785"/>
            <a:ext cx="1962663" cy="1962663"/>
          </a:xfrm>
          <a:prstGeom prst="rect">
            <a:avLst/>
          </a:prstGeom>
        </p:spPr>
      </p:pic>
      <p:pic>
        <p:nvPicPr>
          <p:cNvPr id="5" name="Mini Vlog - BCC Placement Award (1)" descr="A black background with a black square&#10;&#10;Description automatically generated">
            <a:hlinkClick r:id="" action="ppaction://media"/>
            <a:extLst>
              <a:ext uri="{FF2B5EF4-FFF2-40B4-BE49-F238E27FC236}">
                <a16:creationId xmlns:a16="http://schemas.microsoft.com/office/drawing/2014/main" id="{9D73D321-CEF5-3B49-56DE-F6A5822ADC5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91535" y="1278327"/>
            <a:ext cx="5098604" cy="5098604"/>
          </a:xfrm>
          <a:prstGeom prst="rect">
            <a:avLst/>
          </a:prstGeom>
        </p:spPr>
      </p:pic>
    </p:spTree>
    <p:extLst>
      <p:ext uri="{BB962C8B-B14F-4D97-AF65-F5344CB8AC3E}">
        <p14:creationId xmlns:p14="http://schemas.microsoft.com/office/powerpoint/2010/main" val="16584306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83">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Rectangle 85">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89">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Rectangle 93">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7">
            <a:extLst>
              <a:ext uri="{FF2B5EF4-FFF2-40B4-BE49-F238E27FC236}">
                <a16:creationId xmlns:a16="http://schemas.microsoft.com/office/drawing/2014/main" id="{C8C53CD5-53E8-D9A1-2FF7-F36419B5C490}"/>
              </a:ext>
            </a:extLst>
          </p:cNvPr>
          <p:cNvSpPr>
            <a:spLocks noGrp="1"/>
          </p:cNvSpPr>
          <p:nvPr>
            <p:ph type="title"/>
          </p:nvPr>
        </p:nvSpPr>
        <p:spPr>
          <a:xfrm>
            <a:off x="837126" y="1419225"/>
            <a:ext cx="4320227" cy="2395117"/>
          </a:xfrm>
        </p:spPr>
        <p:txBody>
          <a:bodyPr vert="horz" lIns="91440" tIns="45720" rIns="91440" bIns="45720" rtlCol="0" anchor="b">
            <a:normAutofit/>
          </a:bodyPr>
          <a:lstStyle/>
          <a:p>
            <a:r>
              <a:rPr lang="en-US" sz="3700">
                <a:solidFill>
                  <a:srgbClr val="FFFFFF"/>
                </a:solidFill>
              </a:rPr>
              <a:t>Leading higher education in supporting the whole student</a:t>
            </a:r>
          </a:p>
        </p:txBody>
      </p:sp>
      <p:pic>
        <p:nvPicPr>
          <p:cNvPr id="10" name="Picture 9" descr="A blue sign with white text&#10;&#10;Description automatically generated">
            <a:extLst>
              <a:ext uri="{FF2B5EF4-FFF2-40B4-BE49-F238E27FC236}">
                <a16:creationId xmlns:a16="http://schemas.microsoft.com/office/drawing/2014/main" id="{CE0E632B-0EA5-868A-F543-F19ECC2A7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849" y="1194984"/>
            <a:ext cx="5928877" cy="1497041"/>
          </a:xfrm>
          <a:prstGeom prst="rect">
            <a:avLst/>
          </a:prstGeom>
        </p:spPr>
      </p:pic>
      <p:pic>
        <p:nvPicPr>
          <p:cNvPr id="6" name="Picture 5" descr="A blue door with yellow leaves and a butterfly on a black background&#10;&#10;Description automatically generated">
            <a:extLst>
              <a:ext uri="{FF2B5EF4-FFF2-40B4-BE49-F238E27FC236}">
                <a16:creationId xmlns:a16="http://schemas.microsoft.com/office/drawing/2014/main" id="{2BCA9F83-B71C-0CD8-A6D1-8EE95CC9A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831" y="2807767"/>
            <a:ext cx="4301299" cy="3344260"/>
          </a:xfrm>
          <a:prstGeom prst="rect">
            <a:avLst/>
          </a:prstGeom>
        </p:spPr>
      </p:pic>
    </p:spTree>
    <p:extLst>
      <p:ext uri="{BB962C8B-B14F-4D97-AF65-F5344CB8AC3E}">
        <p14:creationId xmlns:p14="http://schemas.microsoft.com/office/powerpoint/2010/main" val="287627447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83">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Rectangle 85">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89">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Rectangle 93">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7">
            <a:extLst>
              <a:ext uri="{FF2B5EF4-FFF2-40B4-BE49-F238E27FC236}">
                <a16:creationId xmlns:a16="http://schemas.microsoft.com/office/drawing/2014/main" id="{C8C53CD5-53E8-D9A1-2FF7-F36419B5C490}"/>
              </a:ext>
            </a:extLst>
          </p:cNvPr>
          <p:cNvSpPr>
            <a:spLocks noGrp="1"/>
          </p:cNvSpPr>
          <p:nvPr>
            <p:ph type="title"/>
          </p:nvPr>
        </p:nvSpPr>
        <p:spPr>
          <a:xfrm>
            <a:off x="837126" y="1419225"/>
            <a:ext cx="4320227" cy="2395117"/>
          </a:xfrm>
        </p:spPr>
        <p:txBody>
          <a:bodyPr vert="horz" lIns="91440" tIns="45720" rIns="91440" bIns="45720" rtlCol="0" anchor="b">
            <a:normAutofit fontScale="90000"/>
          </a:bodyPr>
          <a:lstStyle/>
          <a:p>
            <a:r>
              <a:rPr lang="en-US" sz="3700" dirty="0">
                <a:solidFill>
                  <a:srgbClr val="FFFFFF"/>
                </a:solidFill>
              </a:rPr>
              <a:t>Leading Support of basic needs through community partnerships</a:t>
            </a:r>
          </a:p>
        </p:txBody>
      </p:sp>
      <p:pic>
        <p:nvPicPr>
          <p:cNvPr id="3" name="Picture 2" descr="A logo with a house and text&#10;&#10;Description automatically generated">
            <a:extLst>
              <a:ext uri="{FF2B5EF4-FFF2-40B4-BE49-F238E27FC236}">
                <a16:creationId xmlns:a16="http://schemas.microsoft.com/office/drawing/2014/main" id="{44AF8281-E1C5-BF2A-C377-94C55C2F4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896" y="613"/>
            <a:ext cx="4038029" cy="4038029"/>
          </a:xfrm>
          <a:prstGeom prst="rect">
            <a:avLst/>
          </a:prstGeom>
        </p:spPr>
      </p:pic>
      <p:pic>
        <p:nvPicPr>
          <p:cNvPr id="5" name="Picture 4" descr="A logo with a hand holding a heart&#10;&#10;Description automatically generated">
            <a:extLst>
              <a:ext uri="{FF2B5EF4-FFF2-40B4-BE49-F238E27FC236}">
                <a16:creationId xmlns:a16="http://schemas.microsoft.com/office/drawing/2014/main" id="{CADAE122-3E30-5180-3CD4-46373A00F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303" y="4711149"/>
            <a:ext cx="3005963" cy="1288270"/>
          </a:xfrm>
          <a:prstGeom prst="rect">
            <a:avLst/>
          </a:prstGeom>
        </p:spPr>
      </p:pic>
      <p:pic>
        <p:nvPicPr>
          <p:cNvPr id="9" name="Picture 8" descr="A bird with a long beak&#10;&#10;Description automatically generated">
            <a:extLst>
              <a:ext uri="{FF2B5EF4-FFF2-40B4-BE49-F238E27FC236}">
                <a16:creationId xmlns:a16="http://schemas.microsoft.com/office/drawing/2014/main" id="{E641FD20-0E8C-1AE9-B763-371817FE3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6998" y="4580706"/>
            <a:ext cx="3689837" cy="1535187"/>
          </a:xfrm>
          <a:prstGeom prst="rect">
            <a:avLst/>
          </a:prstGeom>
        </p:spPr>
      </p:pic>
      <p:pic>
        <p:nvPicPr>
          <p:cNvPr id="12" name="Picture 11" descr="A blue and yellow sign with white text&#10;&#10;Description automatically generated">
            <a:extLst>
              <a:ext uri="{FF2B5EF4-FFF2-40B4-BE49-F238E27FC236}">
                <a16:creationId xmlns:a16="http://schemas.microsoft.com/office/drawing/2014/main" id="{93290593-981F-BF06-4AAF-0D48DF087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6925" y="2591517"/>
            <a:ext cx="2362123" cy="1748724"/>
          </a:xfrm>
          <a:prstGeom prst="rect">
            <a:avLst/>
          </a:prstGeom>
        </p:spPr>
      </p:pic>
    </p:spTree>
    <p:extLst>
      <p:ext uri="{BB962C8B-B14F-4D97-AF65-F5344CB8AC3E}">
        <p14:creationId xmlns:p14="http://schemas.microsoft.com/office/powerpoint/2010/main" val="1934226329"/>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910015B9-6046-41B8-83BD-71778D2F9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4" name="Rectangle 83">
            <a:extLst>
              <a:ext uri="{FF2B5EF4-FFF2-40B4-BE49-F238E27FC236}">
                <a16:creationId xmlns:a16="http://schemas.microsoft.com/office/drawing/2014/main" id="{53908232-52E2-4794-A6C1-54300FB98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6" name="Rectangle 85">
            <a:extLst>
              <a:ext uri="{FF2B5EF4-FFF2-40B4-BE49-F238E27FC236}">
                <a16:creationId xmlns:a16="http://schemas.microsoft.com/office/drawing/2014/main" id="{D2B9299F-BED7-44C5-9CC5-E542F9193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E9DDF273-E040-4765-AD05-872458E13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0" name="Rectangle 89">
            <a:extLst>
              <a:ext uri="{FF2B5EF4-FFF2-40B4-BE49-F238E27FC236}">
                <a16:creationId xmlns:a16="http://schemas.microsoft.com/office/drawing/2014/main" id="{875485B9-8EE1-447A-9C08-F7D6B532A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963707F-B98C-4143-AFCF-D6B56C975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4" name="Rectangle 93">
            <a:extLst>
              <a:ext uri="{FF2B5EF4-FFF2-40B4-BE49-F238E27FC236}">
                <a16:creationId xmlns:a16="http://schemas.microsoft.com/office/drawing/2014/main" id="{88D2DFBB-460D-4ECB-BD76-509C99DAD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1197"/>
            <a:ext cx="5009388" cy="57893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7">
            <a:extLst>
              <a:ext uri="{FF2B5EF4-FFF2-40B4-BE49-F238E27FC236}">
                <a16:creationId xmlns:a16="http://schemas.microsoft.com/office/drawing/2014/main" id="{C8C53CD5-53E8-D9A1-2FF7-F36419B5C490}"/>
              </a:ext>
            </a:extLst>
          </p:cNvPr>
          <p:cNvSpPr>
            <a:spLocks noGrp="1"/>
          </p:cNvSpPr>
          <p:nvPr>
            <p:ph type="title"/>
          </p:nvPr>
        </p:nvSpPr>
        <p:spPr>
          <a:xfrm>
            <a:off x="837126" y="1419225"/>
            <a:ext cx="4320227" cy="2395117"/>
          </a:xfrm>
        </p:spPr>
        <p:txBody>
          <a:bodyPr vert="horz" lIns="91440" tIns="45720" rIns="91440" bIns="45720" rtlCol="0" anchor="b">
            <a:normAutofit fontScale="90000"/>
          </a:bodyPr>
          <a:lstStyle/>
          <a:p>
            <a:r>
              <a:rPr lang="en-US" sz="4000" dirty="0">
                <a:solidFill>
                  <a:srgbClr val="FFFFFF"/>
                </a:solidFill>
              </a:rPr>
              <a:t>Leader in high quality de instruction and academic supports</a:t>
            </a:r>
            <a:endParaRPr lang="en-US" sz="3700" dirty="0">
              <a:solidFill>
                <a:srgbClr val="FFFFFF"/>
              </a:solidFill>
            </a:endParaRPr>
          </a:p>
        </p:txBody>
      </p:sp>
      <p:grpSp>
        <p:nvGrpSpPr>
          <p:cNvPr id="14" name="Group 13"/>
          <p:cNvGrpSpPr/>
          <p:nvPr/>
        </p:nvGrpSpPr>
        <p:grpSpPr>
          <a:xfrm>
            <a:off x="6202225" y="3313436"/>
            <a:ext cx="2361416" cy="1001812"/>
            <a:chOff x="1348661" y="1094370"/>
            <a:chExt cx="2361416" cy="1001812"/>
          </a:xfrm>
        </p:grpSpPr>
        <p:sp>
          <p:nvSpPr>
            <p:cNvPr id="15" name="Rectangle 14"/>
            <p:cNvSpPr/>
            <p:nvPr/>
          </p:nvSpPr>
          <p:spPr>
            <a:xfrm>
              <a:off x="1348661" y="1094370"/>
              <a:ext cx="2361416" cy="1001812"/>
            </a:xfrm>
            <a:prstGeom prst="rect">
              <a:avLst/>
            </a:prstGeom>
            <a:noFill/>
            <a:ln>
              <a:noFill/>
            </a:ln>
            <a:effectLst/>
          </p:spPr>
        </p:sp>
        <p:sp>
          <p:nvSpPr>
            <p:cNvPr id="16" name="TextBox 15"/>
            <p:cNvSpPr txBox="1"/>
            <p:nvPr/>
          </p:nvSpPr>
          <p:spPr>
            <a:xfrm>
              <a:off x="1348661" y="1094370"/>
              <a:ext cx="2361416" cy="1001812"/>
            </a:xfrm>
            <a:prstGeom prst="rect">
              <a:avLst/>
            </a:prstGeom>
            <a:noFill/>
            <a:ln>
              <a:noFill/>
            </a:ln>
            <a:effectLst/>
          </p:spPr>
          <p:txBody>
            <a:bodyPr spcFirstLastPara="0" vert="horz" wrap="square" lIns="0" tIns="0" rIns="0" bIns="0" numCol="1" spcCol="1270" anchor="ctr" anchorCtr="0">
              <a:noAutofit/>
            </a:bodyPr>
            <a:lstStyle/>
            <a:p>
              <a:pPr marL="0" marR="0" lvl="0" indent="0" algn="l" defTabSz="1244600" eaLnBrk="1" fontAlgn="auto" latinLnBrk="0" hangingPunct="1">
                <a:lnSpc>
                  <a:spcPct val="10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0000">
                      <a:hueOff val="0"/>
                      <a:satOff val="0"/>
                      <a:lumOff val="0"/>
                      <a:alphaOff val="0"/>
                    </a:srgbClr>
                  </a:solidFill>
                  <a:effectLst/>
                  <a:uLnTx/>
                  <a:uFillTx/>
                  <a:latin typeface="Avenir Next LT Pro" panose="020B0502020104020203"/>
                  <a:ea typeface="+mn-ea"/>
                  <a:cs typeface="+mn-cs"/>
                </a:rPr>
                <a:t>Peer Online Course Review (POCR)</a:t>
              </a:r>
              <a:r>
                <a:rPr kumimoji="0" lang="en-US" sz="2800" b="0" i="0" u="none" strike="noStrike" kern="1200" cap="none" spc="0" normalizeH="0" baseline="0" noProof="0" dirty="0">
                  <a:ln>
                    <a:noFill/>
                  </a:ln>
                  <a:solidFill>
                    <a:srgbClr val="000000">
                      <a:hueOff val="0"/>
                      <a:satOff val="0"/>
                      <a:lumOff val="0"/>
                      <a:alphaOff val="0"/>
                    </a:srgbClr>
                  </a:solidFill>
                  <a:effectLst/>
                  <a:uLnTx/>
                  <a:uFillTx/>
                  <a:latin typeface="Avenir Next LT Pro" panose="020B0502020104020203"/>
                  <a:ea typeface="+mn-ea"/>
                  <a:cs typeface="+mn-cs"/>
                </a:rPr>
                <a:t> </a:t>
              </a:r>
            </a:p>
          </p:txBody>
        </p:sp>
      </p:grpSp>
      <p:grpSp>
        <p:nvGrpSpPr>
          <p:cNvPr id="17" name="Group 16"/>
          <p:cNvGrpSpPr/>
          <p:nvPr/>
        </p:nvGrpSpPr>
        <p:grpSpPr>
          <a:xfrm>
            <a:off x="9317959" y="3313436"/>
            <a:ext cx="2361416" cy="1001812"/>
            <a:chOff x="5338023" y="1094370"/>
            <a:chExt cx="2361416" cy="1001812"/>
          </a:xfrm>
        </p:grpSpPr>
        <p:sp>
          <p:nvSpPr>
            <p:cNvPr id="18" name="Rectangle 17"/>
            <p:cNvSpPr/>
            <p:nvPr/>
          </p:nvSpPr>
          <p:spPr>
            <a:xfrm>
              <a:off x="5338023" y="1094370"/>
              <a:ext cx="2361416" cy="1001812"/>
            </a:xfrm>
            <a:prstGeom prst="rect">
              <a:avLst/>
            </a:prstGeom>
            <a:noFill/>
            <a:ln>
              <a:noFill/>
            </a:ln>
            <a:effectLst/>
          </p:spPr>
        </p:sp>
        <p:sp>
          <p:nvSpPr>
            <p:cNvPr id="19" name="TextBox 18"/>
            <p:cNvSpPr txBox="1"/>
            <p:nvPr/>
          </p:nvSpPr>
          <p:spPr>
            <a:xfrm>
              <a:off x="5338023" y="1094370"/>
              <a:ext cx="2361416" cy="1001812"/>
            </a:xfrm>
            <a:prstGeom prst="rect">
              <a:avLst/>
            </a:prstGeom>
            <a:noFill/>
            <a:ln>
              <a:noFill/>
            </a:ln>
            <a:effectLst/>
          </p:spPr>
          <p:txBody>
            <a:bodyPr spcFirstLastPara="0" vert="horz" wrap="square" lIns="0" tIns="0" rIns="0" bIns="0" numCol="1" spcCol="1270" anchor="ctr" anchorCtr="0">
              <a:noAutofit/>
            </a:bodyPr>
            <a:lstStyle/>
            <a:p>
              <a:pPr marL="0" marR="0" lvl="0" indent="0" algn="l" defTabSz="1244600" eaLnBrk="1" fontAlgn="auto" latinLnBrk="0" hangingPunct="1">
                <a:lnSpc>
                  <a:spcPct val="100000"/>
                </a:lnSpc>
                <a:spcBef>
                  <a:spcPct val="0"/>
                </a:spcBef>
                <a:spcAft>
                  <a:spcPct val="35000"/>
                </a:spcAft>
                <a:buClrTx/>
                <a:buSzTx/>
                <a:buFontTx/>
                <a:buNone/>
                <a:tabLst/>
                <a:defRPr/>
              </a:pPr>
              <a:r>
                <a:rPr kumimoji="0" lang="en-US" sz="2800" b="1" i="0" u="none" strike="noStrike" kern="1200" cap="none" spc="0" normalizeH="0" baseline="0" noProof="0" dirty="0">
                  <a:ln>
                    <a:noFill/>
                  </a:ln>
                  <a:solidFill>
                    <a:srgbClr val="000000">
                      <a:hueOff val="0"/>
                      <a:satOff val="0"/>
                      <a:lumOff val="0"/>
                      <a:alphaOff val="0"/>
                    </a:srgbClr>
                  </a:solidFill>
                  <a:effectLst/>
                  <a:uLnTx/>
                  <a:uFillTx/>
                  <a:latin typeface="Avenir Next LT Pro" panose="020B0502020104020203"/>
                  <a:ea typeface="+mn-ea"/>
                  <a:cs typeface="+mn-cs"/>
                </a:rPr>
                <a:t>California Reading and Learning Association Certified </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733" y="1977558"/>
            <a:ext cx="2812662" cy="7413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9359" y="1915350"/>
            <a:ext cx="2053752" cy="856167"/>
          </a:xfrm>
          <a:prstGeom prst="rect">
            <a:avLst/>
          </a:prstGeom>
        </p:spPr>
      </p:pic>
    </p:spTree>
    <p:extLst>
      <p:ext uri="{BB962C8B-B14F-4D97-AF65-F5344CB8AC3E}">
        <p14:creationId xmlns:p14="http://schemas.microsoft.com/office/powerpoint/2010/main" val="2601787848"/>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5BFB-208D-17F8-609C-D98D7FE16711}"/>
              </a:ext>
            </a:extLst>
          </p:cNvPr>
          <p:cNvSpPr>
            <a:spLocks noGrp="1"/>
          </p:cNvSpPr>
          <p:nvPr>
            <p:ph type="title"/>
          </p:nvPr>
        </p:nvSpPr>
        <p:spPr/>
        <p:txBody>
          <a:bodyPr/>
          <a:lstStyle/>
          <a:p>
            <a:r>
              <a:rPr lang="en-US" dirty="0"/>
              <a:t>Challenges &amp; opportunities ahead</a:t>
            </a:r>
          </a:p>
        </p:txBody>
      </p:sp>
    </p:spTree>
    <p:extLst>
      <p:ext uri="{BB962C8B-B14F-4D97-AF65-F5344CB8AC3E}">
        <p14:creationId xmlns:p14="http://schemas.microsoft.com/office/powerpoint/2010/main" val="3910131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student enrollment</a:t>
            </a:r>
          </a:p>
        </p:txBody>
      </p:sp>
      <p:sp>
        <p:nvSpPr>
          <p:cNvPr id="5" name="TextBox 4">
            <a:extLst>
              <a:ext uri="{FF2B5EF4-FFF2-40B4-BE49-F238E27FC236}">
                <a16:creationId xmlns:a16="http://schemas.microsoft.com/office/drawing/2014/main" id="{9D5FC94C-263E-1CA9-7E55-C3C7128B7747}"/>
              </a:ext>
            </a:extLst>
          </p:cNvPr>
          <p:cNvSpPr txBox="1"/>
          <p:nvPr/>
        </p:nvSpPr>
        <p:spPr>
          <a:xfrm>
            <a:off x="581192" y="5087718"/>
            <a:ext cx="71924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2020104020203"/>
                <a:ea typeface="+mn-ea"/>
                <a:cs typeface="+mn-cs"/>
              </a:rPr>
              <a:t>* End of term projection for fall 2023 based on 3 years of historical data.  This projected FTES for fall 2023 is a decline of 6.3% from last fall and 5.9% lower than pre-pandemic level.</a:t>
            </a:r>
          </a:p>
        </p:txBody>
      </p:sp>
      <p:graphicFrame>
        <p:nvGraphicFramePr>
          <p:cNvPr id="3" name="Table 8">
            <a:extLst>
              <a:ext uri="{FF2B5EF4-FFF2-40B4-BE49-F238E27FC236}">
                <a16:creationId xmlns:a16="http://schemas.microsoft.com/office/drawing/2014/main" id="{D1D68BD7-C81A-F228-C685-F32825E30A9D}"/>
              </a:ext>
            </a:extLst>
          </p:cNvPr>
          <p:cNvGraphicFramePr>
            <a:graphicFrameLocks noGrp="1" noDrilldown="1" noMove="1" noResize="1"/>
          </p:cNvGraphicFramePr>
          <p:nvPr>
            <p:extLst>
              <p:ext uri="{D42A27DB-BD31-4B8C-83A1-F6EECF244321}">
                <p14:modId xmlns:p14="http://schemas.microsoft.com/office/powerpoint/2010/main" val="1930875249"/>
              </p:ext>
            </p:extLst>
          </p:nvPr>
        </p:nvGraphicFramePr>
        <p:xfrm>
          <a:off x="581192" y="2145192"/>
          <a:ext cx="3343446" cy="2225040"/>
        </p:xfrm>
        <a:graphic>
          <a:graphicData uri="http://schemas.openxmlformats.org/drawingml/2006/table">
            <a:tbl>
              <a:tblPr firstRow="1" bandRow="1">
                <a:tableStyleId>{5C22544A-7EE6-4342-B048-85BDC9FD1C3A}</a:tableStyleId>
              </a:tblPr>
              <a:tblGrid>
                <a:gridCol w="1671723">
                  <a:extLst>
                    <a:ext uri="{9D8B030D-6E8A-4147-A177-3AD203B41FA5}">
                      <a16:colId xmlns:a16="http://schemas.microsoft.com/office/drawing/2014/main" val="3763040461"/>
                    </a:ext>
                  </a:extLst>
                </a:gridCol>
                <a:gridCol w="1671723">
                  <a:extLst>
                    <a:ext uri="{9D8B030D-6E8A-4147-A177-3AD203B41FA5}">
                      <a16:colId xmlns:a16="http://schemas.microsoft.com/office/drawing/2014/main" val="2352444623"/>
                    </a:ext>
                  </a:extLst>
                </a:gridCol>
              </a:tblGrid>
              <a:tr h="370840">
                <a:tc>
                  <a:txBody>
                    <a:bodyPr/>
                    <a:lstStyle/>
                    <a:p>
                      <a:r>
                        <a:rPr lang="en-US" dirty="0"/>
                        <a:t>Term</a:t>
                      </a:r>
                    </a:p>
                  </a:txBody>
                  <a:tcPr/>
                </a:tc>
                <a:tc>
                  <a:txBody>
                    <a:bodyPr/>
                    <a:lstStyle/>
                    <a:p>
                      <a:r>
                        <a:rPr lang="en-US" dirty="0"/>
                        <a:t>FTES</a:t>
                      </a:r>
                    </a:p>
                  </a:txBody>
                  <a:tcPr/>
                </a:tc>
                <a:extLst>
                  <a:ext uri="{0D108BD9-81ED-4DB2-BD59-A6C34878D82A}">
                    <a16:rowId xmlns:a16="http://schemas.microsoft.com/office/drawing/2014/main" val="146448274"/>
                  </a:ext>
                </a:extLst>
              </a:tr>
              <a:tr h="370840">
                <a:tc>
                  <a:txBody>
                    <a:bodyPr/>
                    <a:lstStyle/>
                    <a:p>
                      <a:r>
                        <a:rPr lang="en-US" dirty="0"/>
                        <a:t>Fall 2019</a:t>
                      </a:r>
                    </a:p>
                  </a:txBody>
                  <a:tcPr/>
                </a:tc>
                <a:tc>
                  <a:txBody>
                    <a:bodyPr/>
                    <a:lstStyle/>
                    <a:p>
                      <a:r>
                        <a:rPr lang="en-US" dirty="0"/>
                        <a:t>1097</a:t>
                      </a:r>
                    </a:p>
                  </a:txBody>
                  <a:tcPr/>
                </a:tc>
                <a:extLst>
                  <a:ext uri="{0D108BD9-81ED-4DB2-BD59-A6C34878D82A}">
                    <a16:rowId xmlns:a16="http://schemas.microsoft.com/office/drawing/2014/main" val="597014858"/>
                  </a:ext>
                </a:extLst>
              </a:tr>
              <a:tr h="370840">
                <a:tc>
                  <a:txBody>
                    <a:bodyPr/>
                    <a:lstStyle/>
                    <a:p>
                      <a:r>
                        <a:rPr lang="en-US" dirty="0"/>
                        <a:t>Fall 2020</a:t>
                      </a:r>
                    </a:p>
                  </a:txBody>
                  <a:tcPr/>
                </a:tc>
                <a:tc>
                  <a:txBody>
                    <a:bodyPr/>
                    <a:lstStyle/>
                    <a:p>
                      <a:r>
                        <a:rPr lang="en-US" dirty="0"/>
                        <a:t>902</a:t>
                      </a:r>
                    </a:p>
                  </a:txBody>
                  <a:tcPr/>
                </a:tc>
                <a:extLst>
                  <a:ext uri="{0D108BD9-81ED-4DB2-BD59-A6C34878D82A}">
                    <a16:rowId xmlns:a16="http://schemas.microsoft.com/office/drawing/2014/main" val="1688520520"/>
                  </a:ext>
                </a:extLst>
              </a:tr>
              <a:tr h="370840">
                <a:tc>
                  <a:txBody>
                    <a:bodyPr/>
                    <a:lstStyle/>
                    <a:p>
                      <a:r>
                        <a:rPr lang="en-US" dirty="0"/>
                        <a:t>Fall 2021</a:t>
                      </a:r>
                    </a:p>
                  </a:txBody>
                  <a:tcPr/>
                </a:tc>
                <a:tc>
                  <a:txBody>
                    <a:bodyPr/>
                    <a:lstStyle/>
                    <a:p>
                      <a:r>
                        <a:rPr lang="en-US" dirty="0"/>
                        <a:t>912</a:t>
                      </a:r>
                    </a:p>
                  </a:txBody>
                  <a:tcPr/>
                </a:tc>
                <a:extLst>
                  <a:ext uri="{0D108BD9-81ED-4DB2-BD59-A6C34878D82A}">
                    <a16:rowId xmlns:a16="http://schemas.microsoft.com/office/drawing/2014/main" val="3612330819"/>
                  </a:ext>
                </a:extLst>
              </a:tr>
              <a:tr h="370840">
                <a:tc>
                  <a:txBody>
                    <a:bodyPr/>
                    <a:lstStyle/>
                    <a:p>
                      <a:r>
                        <a:rPr lang="en-US" dirty="0"/>
                        <a:t>Fall 2022</a:t>
                      </a:r>
                    </a:p>
                  </a:txBody>
                  <a:tcPr/>
                </a:tc>
                <a:tc>
                  <a:txBody>
                    <a:bodyPr/>
                    <a:lstStyle/>
                    <a:p>
                      <a:r>
                        <a:rPr lang="en-US" dirty="0"/>
                        <a:t>1101</a:t>
                      </a:r>
                    </a:p>
                  </a:txBody>
                  <a:tcPr/>
                </a:tc>
                <a:extLst>
                  <a:ext uri="{0D108BD9-81ED-4DB2-BD59-A6C34878D82A}">
                    <a16:rowId xmlns:a16="http://schemas.microsoft.com/office/drawing/2014/main" val="4170427930"/>
                  </a:ext>
                </a:extLst>
              </a:tr>
              <a:tr h="370840">
                <a:tc>
                  <a:txBody>
                    <a:bodyPr/>
                    <a:lstStyle/>
                    <a:p>
                      <a:r>
                        <a:rPr lang="en-US" dirty="0"/>
                        <a:t>Fall 2023</a:t>
                      </a:r>
                    </a:p>
                  </a:txBody>
                  <a:tcPr/>
                </a:tc>
                <a:tc>
                  <a:txBody>
                    <a:bodyPr/>
                    <a:lstStyle/>
                    <a:p>
                      <a:r>
                        <a:rPr lang="en-US" dirty="0"/>
                        <a:t>1032 *</a:t>
                      </a:r>
                    </a:p>
                  </a:txBody>
                  <a:tcPr/>
                </a:tc>
                <a:extLst>
                  <a:ext uri="{0D108BD9-81ED-4DB2-BD59-A6C34878D82A}">
                    <a16:rowId xmlns:a16="http://schemas.microsoft.com/office/drawing/2014/main" val="1181051158"/>
                  </a:ext>
                </a:extLst>
              </a:tr>
            </a:tbl>
          </a:graphicData>
        </a:graphic>
      </p:graphicFrame>
      <p:pic>
        <p:nvPicPr>
          <p:cNvPr id="11" name="Picture 10">
            <a:extLst>
              <a:ext uri="{FF2B5EF4-FFF2-40B4-BE49-F238E27FC236}">
                <a16:creationId xmlns:a16="http://schemas.microsoft.com/office/drawing/2014/main" id="{4A8AA13F-ED68-2968-4979-87CFF4C3198C}"/>
              </a:ext>
            </a:extLst>
          </p:cNvPr>
          <p:cNvPicPr>
            <a:picLocks noChangeAspect="1"/>
          </p:cNvPicPr>
          <p:nvPr/>
        </p:nvPicPr>
        <p:blipFill>
          <a:blip r:embed="rId3"/>
          <a:stretch>
            <a:fillRect/>
          </a:stretch>
        </p:blipFill>
        <p:spPr>
          <a:xfrm>
            <a:off x="4919869" y="1864301"/>
            <a:ext cx="4398662" cy="3129397"/>
          </a:xfrm>
          <a:prstGeom prst="rect">
            <a:avLst/>
          </a:prstGeom>
        </p:spPr>
      </p:pic>
    </p:spTree>
    <p:extLst>
      <p:ext uri="{BB962C8B-B14F-4D97-AF65-F5344CB8AC3E}">
        <p14:creationId xmlns:p14="http://schemas.microsoft.com/office/powerpoint/2010/main" val="2513617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34" y="505215"/>
            <a:ext cx="11029616" cy="988332"/>
          </a:xfrm>
        </p:spPr>
        <p:txBody>
          <a:bodyPr/>
          <a:lstStyle/>
          <a:p>
            <a:r>
              <a:rPr lang="en-US" dirty="0"/>
              <a:t>Shift in student selection of method of instruction</a:t>
            </a:r>
          </a:p>
        </p:txBody>
      </p:sp>
      <p:pic>
        <p:nvPicPr>
          <p:cNvPr id="4" name="Picture 3">
            <a:extLst>
              <a:ext uri="{FF2B5EF4-FFF2-40B4-BE49-F238E27FC236}">
                <a16:creationId xmlns:a16="http://schemas.microsoft.com/office/drawing/2014/main" id="{F2690F6E-7CF6-4BB3-BF39-135C4964E28E}"/>
              </a:ext>
            </a:extLst>
          </p:cNvPr>
          <p:cNvPicPr>
            <a:picLocks noChangeAspect="1"/>
          </p:cNvPicPr>
          <p:nvPr/>
        </p:nvPicPr>
        <p:blipFill>
          <a:blip r:embed="rId3"/>
          <a:stretch>
            <a:fillRect/>
          </a:stretch>
        </p:blipFill>
        <p:spPr>
          <a:xfrm>
            <a:off x="968432" y="1717990"/>
            <a:ext cx="5939444" cy="4889828"/>
          </a:xfrm>
          <a:prstGeom prst="rect">
            <a:avLst/>
          </a:prstGeom>
        </p:spPr>
      </p:pic>
      <p:sp>
        <p:nvSpPr>
          <p:cNvPr id="5" name="TextBox 4">
            <a:extLst>
              <a:ext uri="{FF2B5EF4-FFF2-40B4-BE49-F238E27FC236}">
                <a16:creationId xmlns:a16="http://schemas.microsoft.com/office/drawing/2014/main" id="{DD301F62-AA89-4848-9C18-5454C976CD77}"/>
              </a:ext>
            </a:extLst>
          </p:cNvPr>
          <p:cNvSpPr txBox="1"/>
          <p:nvPr/>
        </p:nvSpPr>
        <p:spPr>
          <a:xfrm>
            <a:off x="7847500" y="1717990"/>
            <a:ext cx="293048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panose="020B0502020104020203"/>
                <a:ea typeface="+mn-ea"/>
                <a:cs typeface="+mn-cs"/>
              </a:rPr>
              <a:t>Online </a:t>
            </a:r>
            <a:r>
              <a:rPr kumimoji="0" lang="en-US" sz="1600" b="0" i="0" u="sng" strike="noStrike" kern="1200" cap="none" spc="0" normalizeH="0" baseline="0" noProof="0" dirty="0">
                <a:ln>
                  <a:noFill/>
                </a:ln>
                <a:solidFill>
                  <a:srgbClr val="000000"/>
                </a:solidFill>
                <a:effectLst/>
                <a:uLnTx/>
                <a:uFillTx/>
                <a:latin typeface="Avenir Next LT Pro" panose="020B0502020104020203"/>
                <a:ea typeface="+mn-ea"/>
                <a:cs typeface="+mn-cs"/>
              </a:rPr>
              <a:t>sections</a:t>
            </a:r>
            <a:r>
              <a:rPr kumimoji="0" lang="en-US" sz="1600" b="0" i="0" u="none" strike="noStrike" kern="1200" cap="none" spc="0" normalizeH="0" baseline="0" noProof="0" dirty="0">
                <a:ln>
                  <a:noFill/>
                </a:ln>
                <a:solidFill>
                  <a:srgbClr val="000000"/>
                </a:solidFill>
                <a:effectLst/>
                <a:uLnTx/>
                <a:uFillTx/>
                <a:latin typeface="Avenir Next LT Pro" panose="020B0502020104020203"/>
                <a:ea typeface="+mn-ea"/>
                <a:cs typeface="+mn-cs"/>
              </a:rPr>
              <a:t> have decreased by 16 percentage points to 50%, however, the distribution of </a:t>
            </a:r>
            <a:r>
              <a:rPr kumimoji="0" lang="en-US" sz="1600" b="0" i="0" u="sng" strike="noStrike" kern="1200" cap="none" spc="0" normalizeH="0" baseline="0" noProof="0" dirty="0">
                <a:ln>
                  <a:noFill/>
                </a:ln>
                <a:solidFill>
                  <a:srgbClr val="000000"/>
                </a:solidFill>
                <a:effectLst/>
                <a:uLnTx/>
                <a:uFillTx/>
                <a:latin typeface="Avenir Next LT Pro" panose="020B0502020104020203"/>
                <a:ea typeface="+mn-ea"/>
                <a:cs typeface="+mn-cs"/>
              </a:rPr>
              <a:t>enrollments</a:t>
            </a:r>
            <a:r>
              <a:rPr kumimoji="0" lang="en-US" sz="1600" b="0" i="0" u="none" strike="noStrike" kern="1200" cap="none" spc="0" normalizeH="0" baseline="0" noProof="0" dirty="0">
                <a:ln>
                  <a:noFill/>
                </a:ln>
                <a:solidFill>
                  <a:srgbClr val="000000"/>
                </a:solidFill>
                <a:effectLst/>
                <a:uLnTx/>
                <a:uFillTx/>
                <a:latin typeface="Avenir Next LT Pro" panose="020B0502020104020203"/>
                <a:ea typeface="+mn-ea"/>
                <a:cs typeface="+mn-cs"/>
              </a:rPr>
              <a:t> in online classes remains at 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venir Next LT Pro"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LT Pro" panose="020B0502020104020203"/>
                <a:ea typeface="+mn-ea"/>
                <a:cs typeface="+mn-cs"/>
              </a:rPr>
              <a:t>The distribution of Hyflex </a:t>
            </a:r>
            <a:r>
              <a:rPr kumimoji="0" lang="en-US" sz="1600" b="0" i="0" u="sng" strike="noStrike" kern="1200" cap="none" spc="0" normalizeH="0" baseline="0" noProof="0" dirty="0">
                <a:ln>
                  <a:noFill/>
                </a:ln>
                <a:solidFill>
                  <a:srgbClr val="000000"/>
                </a:solidFill>
                <a:effectLst/>
                <a:uLnTx/>
                <a:uFillTx/>
                <a:latin typeface="Avenir Next LT Pro" panose="020B0502020104020203"/>
                <a:ea typeface="+mn-ea"/>
                <a:cs typeface="+mn-cs"/>
              </a:rPr>
              <a:t>section</a:t>
            </a:r>
            <a:r>
              <a:rPr kumimoji="0" lang="en-US" sz="1600" b="0" i="0" u="none" strike="noStrike" kern="1200" cap="none" spc="0" normalizeH="0" baseline="0" noProof="0" dirty="0">
                <a:ln>
                  <a:noFill/>
                </a:ln>
                <a:solidFill>
                  <a:srgbClr val="000000"/>
                </a:solidFill>
                <a:effectLst/>
                <a:uLnTx/>
                <a:uFillTx/>
                <a:latin typeface="Avenir Next LT Pro" panose="020B0502020104020203"/>
                <a:ea typeface="+mn-ea"/>
                <a:cs typeface="+mn-cs"/>
              </a:rPr>
              <a:t> offerings has increased 13 percentage points, while </a:t>
            </a:r>
            <a:r>
              <a:rPr kumimoji="0" lang="en-US" sz="1600" b="0" i="0" u="sng" strike="noStrike" kern="1200" cap="none" spc="0" normalizeH="0" baseline="0" noProof="0" dirty="0">
                <a:ln>
                  <a:noFill/>
                </a:ln>
                <a:solidFill>
                  <a:srgbClr val="000000"/>
                </a:solidFill>
                <a:effectLst/>
                <a:uLnTx/>
                <a:uFillTx/>
                <a:latin typeface="Avenir Next LT Pro" panose="020B0502020104020203"/>
                <a:ea typeface="+mn-ea"/>
                <a:cs typeface="+mn-cs"/>
              </a:rPr>
              <a:t>enrollments</a:t>
            </a:r>
            <a:r>
              <a:rPr kumimoji="0" lang="en-US" sz="1600" b="0" i="0" u="none" strike="noStrike" kern="1200" cap="none" spc="0" normalizeH="0" baseline="0" noProof="0" dirty="0">
                <a:ln>
                  <a:noFill/>
                </a:ln>
                <a:solidFill>
                  <a:srgbClr val="000000"/>
                </a:solidFill>
                <a:effectLst/>
                <a:uLnTx/>
                <a:uFillTx/>
                <a:latin typeface="Avenir Next LT Pro" panose="020B0502020104020203"/>
                <a:ea typeface="+mn-ea"/>
                <a:cs typeface="+mn-cs"/>
              </a:rPr>
              <a:t> in those sections has increased only 4 percentage points, from 0.9% in fall 2021 to 4.8% in fall 2023.</a:t>
            </a:r>
          </a:p>
        </p:txBody>
      </p:sp>
    </p:spTree>
    <p:extLst>
      <p:ext uri="{BB962C8B-B14F-4D97-AF65-F5344CB8AC3E}">
        <p14:creationId xmlns:p14="http://schemas.microsoft.com/office/powerpoint/2010/main" val="1298973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88000">
              <a:schemeClr val="bg1">
                <a:shade val="94000"/>
                <a:satMod val="110000"/>
                <a:lumMod val="88000"/>
              </a:schemeClr>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F4EB5C-ED25-4675-8255-2F5B12CFF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9514EC6E-A557-42A2-BCDC-3ABFFC5E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905482C9-EB42-4BFE-95BF-7FD661F07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7539E646-A625-4A26-86ED-BD90EDD329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C565B-57F6-9052-986F-E214ACA5EFD6}"/>
              </a:ext>
            </a:extLst>
          </p:cNvPr>
          <p:cNvSpPr>
            <a:spLocks noGrp="1"/>
          </p:cNvSpPr>
          <p:nvPr>
            <p:ph type="title"/>
          </p:nvPr>
        </p:nvSpPr>
        <p:spPr>
          <a:xfrm>
            <a:off x="4449960" y="1507414"/>
            <a:ext cx="7295507" cy="3703320"/>
          </a:xfrm>
        </p:spPr>
        <p:txBody>
          <a:bodyPr vert="horz" lIns="91440" tIns="45720" rIns="91440" bIns="45720" rtlCol="0" anchor="ctr">
            <a:normAutofit/>
          </a:bodyPr>
          <a:lstStyle/>
          <a:p>
            <a:r>
              <a:rPr lang="en-US" sz="4800" b="0" kern="1200" cap="all">
                <a:solidFill>
                  <a:schemeClr val="tx1">
                    <a:lumMod val="75000"/>
                    <a:lumOff val="25000"/>
                  </a:schemeClr>
                </a:solidFill>
                <a:latin typeface="+mj-lt"/>
                <a:ea typeface="+mj-ea"/>
                <a:cs typeface="+mj-cs"/>
              </a:rPr>
              <a:t>WELCOME!</a:t>
            </a:r>
          </a:p>
        </p:txBody>
      </p:sp>
      <p:sp>
        <p:nvSpPr>
          <p:cNvPr id="17" name="Rectangle 16">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rgbClr val="969FA7">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37778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4">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2020104020203"/>
              <a:ea typeface="+mn-ea"/>
              <a:cs typeface="+mn-cs"/>
            </a:endParaRPr>
          </a:p>
        </p:txBody>
      </p:sp>
      <p:sp>
        <p:nvSpPr>
          <p:cNvPr id="44" name="Rectangle 26">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2020104020203"/>
              <a:ea typeface="+mn-ea"/>
              <a:cs typeface="+mn-cs"/>
            </a:endParaRPr>
          </a:p>
        </p:txBody>
      </p:sp>
      <p:sp>
        <p:nvSpPr>
          <p:cNvPr id="45" name="Rectangle 28">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2020104020203"/>
              <a:ea typeface="+mn-ea"/>
              <a:cs typeface="+mn-cs"/>
            </a:endParaRPr>
          </a:p>
        </p:txBody>
      </p:sp>
      <p:sp>
        <p:nvSpPr>
          <p:cNvPr id="46" name="Rectangle 30">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2020104020203"/>
              <a:ea typeface="+mn-ea"/>
              <a:cs typeface="+mn-cs"/>
            </a:endParaRPr>
          </a:p>
        </p:txBody>
      </p:sp>
      <p:sp>
        <p:nvSpPr>
          <p:cNvPr id="47" name="Rectangle 32">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8" name="Rectangle 34">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2020104020203"/>
              <a:ea typeface="+mn-ea"/>
              <a:cs typeface="+mn-cs"/>
            </a:endParaRPr>
          </a:p>
        </p:txBody>
      </p:sp>
      <p:sp>
        <p:nvSpPr>
          <p:cNvPr id="3" name="Title 2">
            <a:extLst>
              <a:ext uri="{FF2B5EF4-FFF2-40B4-BE49-F238E27FC236}">
                <a16:creationId xmlns:a16="http://schemas.microsoft.com/office/drawing/2014/main" id="{D9793200-E119-6593-14C0-DFE0231E1715}"/>
              </a:ext>
            </a:extLst>
          </p:cNvPr>
          <p:cNvSpPr>
            <a:spLocks noGrp="1"/>
          </p:cNvSpPr>
          <p:nvPr>
            <p:ph type="title"/>
          </p:nvPr>
        </p:nvSpPr>
        <p:spPr>
          <a:xfrm>
            <a:off x="477783" y="1467651"/>
            <a:ext cx="3764047" cy="3779995"/>
          </a:xfrm>
        </p:spPr>
        <p:txBody>
          <a:bodyPr vert="horz" lIns="91440" tIns="45720" rIns="91440" bIns="45720" rtlCol="0" anchor="ctr">
            <a:normAutofit/>
          </a:bodyPr>
          <a:lstStyle/>
          <a:p>
            <a:r>
              <a:rPr lang="en-US" sz="2300" dirty="0">
                <a:solidFill>
                  <a:srgbClr val="FFFFFF"/>
                </a:solidFill>
              </a:rPr>
              <a:t>Managing unfunded growth </a:t>
            </a:r>
            <a:br>
              <a:rPr lang="en-US" sz="2300" dirty="0">
                <a:solidFill>
                  <a:srgbClr val="FFFFFF"/>
                </a:solidFill>
              </a:rPr>
            </a:br>
            <a:br>
              <a:rPr lang="en-US" sz="2300" dirty="0">
                <a:solidFill>
                  <a:srgbClr val="FFFFFF"/>
                </a:solidFill>
              </a:rPr>
            </a:br>
            <a:br>
              <a:rPr lang="en-US" sz="2300" dirty="0">
                <a:solidFill>
                  <a:srgbClr val="FFFFFF"/>
                </a:solidFill>
              </a:rPr>
            </a:br>
            <a:br>
              <a:rPr lang="en-US" sz="2300" dirty="0">
                <a:solidFill>
                  <a:srgbClr val="FFFFFF"/>
                </a:solidFill>
              </a:rPr>
            </a:br>
            <a:br>
              <a:rPr lang="en-US" sz="2300" dirty="0">
                <a:solidFill>
                  <a:srgbClr val="FFFFFF"/>
                </a:solidFill>
              </a:rPr>
            </a:br>
            <a:r>
              <a:rPr lang="en-US" sz="2300" dirty="0">
                <a:solidFill>
                  <a:srgbClr val="FFFFFF"/>
                </a:solidFill>
              </a:rPr>
              <a:t>. . .  While preparing for unprecedented need</a:t>
            </a:r>
            <a:br>
              <a:rPr lang="en-US" sz="2300" dirty="0">
                <a:solidFill>
                  <a:srgbClr val="FFFFFF"/>
                </a:solidFill>
              </a:rPr>
            </a:br>
            <a:endParaRPr lang="en-US" sz="2300" dirty="0">
              <a:solidFill>
                <a:srgbClr val="FFFFFF"/>
              </a:solidFill>
            </a:endParaRPr>
          </a:p>
        </p:txBody>
      </p:sp>
      <p:sp>
        <p:nvSpPr>
          <p:cNvPr id="49" name="Rectangle 36">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panose="020B0502020104020203"/>
              <a:ea typeface="+mn-ea"/>
              <a:cs typeface="+mn-cs"/>
            </a:endParaRPr>
          </a:p>
        </p:txBody>
      </p:sp>
      <p:pic>
        <p:nvPicPr>
          <p:cNvPr id="2" name="Picture 1">
            <a:extLst>
              <a:ext uri="{FF2B5EF4-FFF2-40B4-BE49-F238E27FC236}">
                <a16:creationId xmlns:a16="http://schemas.microsoft.com/office/drawing/2014/main" id="{02660EED-C744-3AA9-31C6-50F647B5B121}"/>
              </a:ext>
            </a:extLst>
          </p:cNvPr>
          <p:cNvPicPr>
            <a:picLocks noChangeAspect="1"/>
          </p:cNvPicPr>
          <p:nvPr/>
        </p:nvPicPr>
        <p:blipFill rotWithShape="1">
          <a:blip r:embed="rId3"/>
          <a:srcRect l="3629" r="3887" b="2"/>
          <a:stretch/>
        </p:blipFill>
        <p:spPr>
          <a:xfrm>
            <a:off x="4654295" y="457200"/>
            <a:ext cx="7086151" cy="5899650"/>
          </a:xfrm>
          <a:prstGeom prst="rect">
            <a:avLst/>
          </a:prstGeom>
        </p:spPr>
      </p:pic>
    </p:spTree>
    <p:extLst>
      <p:ext uri="{BB962C8B-B14F-4D97-AF65-F5344CB8AC3E}">
        <p14:creationId xmlns:p14="http://schemas.microsoft.com/office/powerpoint/2010/main" val="113826548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on the tracks&#10;&#10;Description automatically generated">
            <a:extLst>
              <a:ext uri="{FF2B5EF4-FFF2-40B4-BE49-F238E27FC236}">
                <a16:creationId xmlns:a16="http://schemas.microsoft.com/office/drawing/2014/main" id="{D9FEC3E8-8068-4670-2C9B-5F369B01E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0911" y="1260788"/>
            <a:ext cx="8870178" cy="4565205"/>
          </a:xfrm>
          <a:prstGeom prst="rect">
            <a:avLst/>
          </a:prstGeom>
        </p:spPr>
      </p:pic>
    </p:spTree>
    <p:extLst>
      <p:ext uri="{BB962C8B-B14F-4D97-AF65-F5344CB8AC3E}">
        <p14:creationId xmlns:p14="http://schemas.microsoft.com/office/powerpoint/2010/main" val="302415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blue text and yellow text&#10;&#10;Description automatically generated">
            <a:extLst>
              <a:ext uri="{FF2B5EF4-FFF2-40B4-BE49-F238E27FC236}">
                <a16:creationId xmlns:a16="http://schemas.microsoft.com/office/drawing/2014/main" id="{707DCD6E-A145-AF25-52D7-239A9AB9F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0190" y="1480020"/>
            <a:ext cx="9477305" cy="4682241"/>
          </a:xfrm>
          <a:prstGeom prst="rect">
            <a:avLst/>
          </a:prstGeom>
        </p:spPr>
      </p:pic>
    </p:spTree>
    <p:extLst>
      <p:ext uri="{BB962C8B-B14F-4D97-AF65-F5344CB8AC3E}">
        <p14:creationId xmlns:p14="http://schemas.microsoft.com/office/powerpoint/2010/main" val="237777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framework&#10;&#10;Description automatically generated">
            <a:extLst>
              <a:ext uri="{FF2B5EF4-FFF2-40B4-BE49-F238E27FC236}">
                <a16:creationId xmlns:a16="http://schemas.microsoft.com/office/drawing/2014/main" id="{3A74B317-1B45-E947-8F8A-0BCD2A3AD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9409" y="1107564"/>
            <a:ext cx="8952563" cy="5085893"/>
          </a:xfrm>
          <a:prstGeom prst="rect">
            <a:avLst/>
          </a:prstGeom>
        </p:spPr>
      </p:pic>
    </p:spTree>
    <p:extLst>
      <p:ext uri="{BB962C8B-B14F-4D97-AF65-F5344CB8AC3E}">
        <p14:creationId xmlns:p14="http://schemas.microsoft.com/office/powerpoint/2010/main" val="3771088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C7E74E68-C994-AB50-881E-7E7EB8494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04" y="873247"/>
            <a:ext cx="10028856" cy="5507004"/>
          </a:xfrm>
          <a:prstGeom prst="rect">
            <a:avLst/>
          </a:prstGeom>
        </p:spPr>
      </p:pic>
    </p:spTree>
    <p:extLst>
      <p:ext uri="{BB962C8B-B14F-4D97-AF65-F5344CB8AC3E}">
        <p14:creationId xmlns:p14="http://schemas.microsoft.com/office/powerpoint/2010/main" val="4211061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7AAF-56AA-ED4B-E20D-4755B768D219}"/>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9564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4" name="Rectangle 5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56" name="Rectangle 55">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rge wave in the ocean&#10;&#10;Description automatically generated">
            <a:extLst>
              <a:ext uri="{FF2B5EF4-FFF2-40B4-BE49-F238E27FC236}">
                <a16:creationId xmlns:a16="http://schemas.microsoft.com/office/drawing/2014/main" id="{CDA37485-986E-F121-B966-024FBD25B5C0}"/>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58" name="Rectangle 57">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6938F0-4B21-1A4F-31BF-B8A46B9CDD1D}"/>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sz="4000" dirty="0">
                <a:solidFill>
                  <a:schemeClr val="bg1"/>
                </a:solidFill>
              </a:rPr>
              <a:t>UNSTOPPABLE</a:t>
            </a:r>
          </a:p>
        </p:txBody>
      </p:sp>
    </p:spTree>
    <p:extLst>
      <p:ext uri="{BB962C8B-B14F-4D97-AF65-F5344CB8AC3E}">
        <p14:creationId xmlns:p14="http://schemas.microsoft.com/office/powerpoint/2010/main" val="297530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5BFB-208D-17F8-609C-D98D7FE16711}"/>
              </a:ext>
            </a:extLst>
          </p:cNvPr>
          <p:cNvSpPr>
            <a:spLocks noGrp="1"/>
          </p:cNvSpPr>
          <p:nvPr>
            <p:ph type="title"/>
          </p:nvPr>
        </p:nvSpPr>
        <p:spPr/>
        <p:txBody>
          <a:bodyPr/>
          <a:lstStyle/>
          <a:p>
            <a:r>
              <a:rPr lang="en-US" dirty="0"/>
              <a:t>Strategic momentum</a:t>
            </a:r>
          </a:p>
        </p:txBody>
      </p:sp>
    </p:spTree>
    <p:extLst>
      <p:ext uri="{BB962C8B-B14F-4D97-AF65-F5344CB8AC3E}">
        <p14:creationId xmlns:p14="http://schemas.microsoft.com/office/powerpoint/2010/main" val="3312122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4F17-88B8-5E8E-12F5-81754653B504}"/>
              </a:ext>
            </a:extLst>
          </p:cNvPr>
          <p:cNvSpPr>
            <a:spLocks noGrp="1"/>
          </p:cNvSpPr>
          <p:nvPr>
            <p:ph type="title"/>
          </p:nvPr>
        </p:nvSpPr>
        <p:spPr>
          <a:xfrm>
            <a:off x="581192" y="702156"/>
            <a:ext cx="11029616" cy="1188720"/>
          </a:xfrm>
        </p:spPr>
        <p:txBody>
          <a:bodyPr>
            <a:normAutofit/>
          </a:bodyPr>
          <a:lstStyle/>
          <a:p>
            <a:r>
              <a:rPr lang="en-US" dirty="0"/>
              <a:t>Momentum from last year</a:t>
            </a:r>
          </a:p>
        </p:txBody>
      </p:sp>
      <p:graphicFrame>
        <p:nvGraphicFramePr>
          <p:cNvPr id="16" name="Content Placeholder 2">
            <a:extLst>
              <a:ext uri="{FF2B5EF4-FFF2-40B4-BE49-F238E27FC236}">
                <a16:creationId xmlns:a16="http://schemas.microsoft.com/office/drawing/2014/main" id="{22624CB5-7A9C-5CCA-986A-74E6960C8912}"/>
              </a:ext>
            </a:extLst>
          </p:cNvPr>
          <p:cNvGraphicFramePr>
            <a:graphicFrameLocks noGrp="1"/>
          </p:cNvGraphicFramePr>
          <p:nvPr>
            <p:ph idx="1"/>
            <p:extLst>
              <p:ext uri="{D42A27DB-BD31-4B8C-83A1-F6EECF244321}">
                <p14:modId xmlns:p14="http://schemas.microsoft.com/office/powerpoint/2010/main" val="665407579"/>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0675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43" name="Rectangle 17">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9">
            <a:extLst>
              <a:ext uri="{FF2B5EF4-FFF2-40B4-BE49-F238E27FC236}">
                <a16:creationId xmlns:a16="http://schemas.microsoft.com/office/drawing/2014/main" id="{8C2840C6-6494-4E12-A428-2012DA7DD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4059" y="457200"/>
            <a:ext cx="5010912"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21">
            <a:extLst>
              <a:ext uri="{FF2B5EF4-FFF2-40B4-BE49-F238E27FC236}">
                <a16:creationId xmlns:a16="http://schemas.microsoft.com/office/drawing/2014/main" id="{8CF5084D-B617-4011-8406-A93B64723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5583" y="608797"/>
            <a:ext cx="5009388" cy="578176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7354026-87CB-C556-E100-EE36D0E7F0A6}"/>
              </a:ext>
            </a:extLst>
          </p:cNvPr>
          <p:cNvSpPr>
            <a:spLocks noGrp="1"/>
          </p:cNvSpPr>
          <p:nvPr>
            <p:ph type="title"/>
          </p:nvPr>
        </p:nvSpPr>
        <p:spPr>
          <a:xfrm>
            <a:off x="781872" y="1204126"/>
            <a:ext cx="4476811" cy="3358833"/>
          </a:xfrm>
        </p:spPr>
        <p:txBody>
          <a:bodyPr vert="horz" lIns="91440" tIns="45720" rIns="91440" bIns="45720" rtlCol="0" anchor="b">
            <a:normAutofit/>
          </a:bodyPr>
          <a:lstStyle/>
          <a:p>
            <a:r>
              <a:rPr lang="en-US" sz="4000">
                <a:solidFill>
                  <a:srgbClr val="FFFFFF"/>
                </a:solidFill>
              </a:rPr>
              <a:t>Expansion of Dual Enrollment </a:t>
            </a:r>
          </a:p>
        </p:txBody>
      </p:sp>
      <p:graphicFrame>
        <p:nvGraphicFramePr>
          <p:cNvPr id="5" name="Table 4">
            <a:extLst>
              <a:ext uri="{FF2B5EF4-FFF2-40B4-BE49-F238E27FC236}">
                <a16:creationId xmlns:a16="http://schemas.microsoft.com/office/drawing/2014/main" id="{D28B4224-5C46-A922-0230-DF0806AFFACB}"/>
              </a:ext>
            </a:extLst>
          </p:cNvPr>
          <p:cNvGraphicFramePr>
            <a:graphicFrameLocks noGrp="1"/>
          </p:cNvGraphicFramePr>
          <p:nvPr>
            <p:extLst>
              <p:ext uri="{D42A27DB-BD31-4B8C-83A1-F6EECF244321}">
                <p14:modId xmlns:p14="http://schemas.microsoft.com/office/powerpoint/2010/main" val="2664648083"/>
              </p:ext>
            </p:extLst>
          </p:nvPr>
        </p:nvGraphicFramePr>
        <p:xfrm>
          <a:off x="6095999" y="1463280"/>
          <a:ext cx="5433919" cy="4072810"/>
        </p:xfrm>
        <a:graphic>
          <a:graphicData uri="http://schemas.openxmlformats.org/drawingml/2006/table">
            <a:tbl>
              <a:tblPr firstRow="1" bandRow="1"/>
              <a:tblGrid>
                <a:gridCol w="2615458">
                  <a:extLst>
                    <a:ext uri="{9D8B030D-6E8A-4147-A177-3AD203B41FA5}">
                      <a16:colId xmlns:a16="http://schemas.microsoft.com/office/drawing/2014/main" val="4289853458"/>
                    </a:ext>
                  </a:extLst>
                </a:gridCol>
                <a:gridCol w="903334">
                  <a:extLst>
                    <a:ext uri="{9D8B030D-6E8A-4147-A177-3AD203B41FA5}">
                      <a16:colId xmlns:a16="http://schemas.microsoft.com/office/drawing/2014/main" val="1662412949"/>
                    </a:ext>
                  </a:extLst>
                </a:gridCol>
                <a:gridCol w="917278">
                  <a:extLst>
                    <a:ext uri="{9D8B030D-6E8A-4147-A177-3AD203B41FA5}">
                      <a16:colId xmlns:a16="http://schemas.microsoft.com/office/drawing/2014/main" val="4127184290"/>
                    </a:ext>
                  </a:extLst>
                </a:gridCol>
                <a:gridCol w="997849">
                  <a:extLst>
                    <a:ext uri="{9D8B030D-6E8A-4147-A177-3AD203B41FA5}">
                      <a16:colId xmlns:a16="http://schemas.microsoft.com/office/drawing/2014/main" val="975326137"/>
                    </a:ext>
                  </a:extLst>
                </a:gridCol>
              </a:tblGrid>
              <a:tr h="665706">
                <a:tc>
                  <a:txBody>
                    <a:bodyPr/>
                    <a:lstStyle/>
                    <a:p>
                      <a:pPr algn="ctr" fontAlgn="ctr"/>
                      <a:r>
                        <a:rPr lang="en-US" sz="1400" b="1" i="0" u="none" strike="noStrike">
                          <a:solidFill>
                            <a:srgbClr val="000000"/>
                          </a:solidFill>
                          <a:effectLst/>
                          <a:latin typeface="Calibri" panose="020F0502020204030204" pitchFamily="34" charset="0"/>
                        </a:rPr>
                        <a:t>High School</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US" sz="1400" b="1" i="0" u="none" strike="noStrike">
                          <a:solidFill>
                            <a:srgbClr val="000000"/>
                          </a:solidFill>
                          <a:effectLst/>
                          <a:latin typeface="Calibri" panose="020F0502020204030204" pitchFamily="34" charset="0"/>
                        </a:rPr>
                        <a:t>Headcount</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US" sz="1400" b="1" i="0" u="none" strike="noStrike">
                          <a:solidFill>
                            <a:srgbClr val="000000"/>
                          </a:solidFill>
                          <a:effectLst/>
                          <a:latin typeface="Calibri" panose="020F0502020204030204" pitchFamily="34" charset="0"/>
                        </a:rPr>
                        <a:t>Enrollment</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a:txBody>
                    <a:bodyPr/>
                    <a:lstStyle/>
                    <a:p>
                      <a:pPr algn="ctr" fontAlgn="ctr"/>
                      <a:r>
                        <a:rPr lang="en-US" sz="1400" b="1" i="0" u="none" strike="noStrike">
                          <a:solidFill>
                            <a:srgbClr val="000000"/>
                          </a:solidFill>
                          <a:effectLst/>
                          <a:latin typeface="Calibri" panose="020F0502020204030204" pitchFamily="34" charset="0"/>
                        </a:rPr>
                        <a:t>Average Sections per Student</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extLst>
                  <a:ext uri="{0D108BD9-81ED-4DB2-BD59-A6C34878D82A}">
                    <a16:rowId xmlns:a16="http://schemas.microsoft.com/office/drawing/2014/main" val="2997735081"/>
                  </a:ext>
                </a:extLst>
              </a:tr>
              <a:tr h="249218">
                <a:tc>
                  <a:txBody>
                    <a:bodyPr/>
                    <a:lstStyle/>
                    <a:p>
                      <a:pPr algn="l" fontAlgn="ctr"/>
                      <a:r>
                        <a:rPr lang="en-US" sz="1400" b="0" i="0" u="none" strike="noStrike">
                          <a:solidFill>
                            <a:srgbClr val="000000"/>
                          </a:solidFill>
                          <a:effectLst/>
                          <a:latin typeface="Calibri" panose="020F0502020204030204" pitchFamily="34" charset="0"/>
                        </a:rPr>
                        <a:t>ACE</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19</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49</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2.6</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6907492"/>
                  </a:ext>
                </a:extLst>
              </a:tr>
              <a:tr h="249218">
                <a:tc>
                  <a:txBody>
                    <a:bodyPr/>
                    <a:lstStyle/>
                    <a:p>
                      <a:pPr algn="l" fontAlgn="ctr"/>
                      <a:r>
                        <a:rPr lang="en-US" sz="1400" b="0" i="0" u="none" strike="noStrike">
                          <a:solidFill>
                            <a:srgbClr val="000000"/>
                          </a:solidFill>
                          <a:effectLst/>
                          <a:latin typeface="Calibri" panose="020F0502020204030204" pitchFamily="34" charset="0"/>
                        </a:rPr>
                        <a:t>Baker Valley Union</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14</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2.3</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607693"/>
                  </a:ext>
                </a:extLst>
              </a:tr>
              <a:tr h="249218">
                <a:tc>
                  <a:txBody>
                    <a:bodyPr/>
                    <a:lstStyle/>
                    <a:p>
                      <a:pPr algn="l" fontAlgn="ctr"/>
                      <a:r>
                        <a:rPr lang="en-US" sz="1400" b="0" i="0" u="none" strike="noStrike">
                          <a:solidFill>
                            <a:srgbClr val="000000"/>
                          </a:solidFill>
                          <a:effectLst/>
                          <a:latin typeface="Calibri" panose="020F0502020204030204" pitchFamily="34" charset="0"/>
                        </a:rPr>
                        <a:t>Barstow High School</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17</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71</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4.2</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4578765"/>
                  </a:ext>
                </a:extLst>
              </a:tr>
              <a:tr h="249218">
                <a:tc>
                  <a:txBody>
                    <a:bodyPr/>
                    <a:lstStyle/>
                    <a:p>
                      <a:pPr algn="l" fontAlgn="ctr"/>
                      <a:r>
                        <a:rPr lang="en-US" sz="1400" b="0" i="0" u="none" strike="noStrike">
                          <a:solidFill>
                            <a:srgbClr val="000000"/>
                          </a:solidFill>
                          <a:effectLst/>
                          <a:latin typeface="Calibri" panose="020F0502020204030204" pitchFamily="34" charset="0"/>
                        </a:rPr>
                        <a:t>Central High School</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1.2</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153062"/>
                  </a:ext>
                </a:extLst>
              </a:tr>
              <a:tr h="249218">
                <a:tc>
                  <a:txBody>
                    <a:bodyPr/>
                    <a:lstStyle/>
                    <a:p>
                      <a:pPr algn="l" fontAlgn="ctr"/>
                      <a:r>
                        <a:rPr lang="en-US" sz="1400" b="0" i="0" u="none" strike="noStrike">
                          <a:solidFill>
                            <a:srgbClr val="000000"/>
                          </a:solidFill>
                          <a:effectLst/>
                          <a:latin typeface="Calibri" panose="020F0502020204030204" pitchFamily="34" charset="0"/>
                        </a:rPr>
                        <a:t>Hesperia Christian</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53</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139</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2.6</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590514"/>
                  </a:ext>
                </a:extLst>
              </a:tr>
              <a:tr h="249218">
                <a:tc>
                  <a:txBody>
                    <a:bodyPr/>
                    <a:lstStyle/>
                    <a:p>
                      <a:pPr algn="l" fontAlgn="ctr"/>
                      <a:r>
                        <a:rPr lang="en-US" sz="1400" b="0" i="0" u="none" strike="noStrike">
                          <a:solidFill>
                            <a:srgbClr val="000000"/>
                          </a:solidFill>
                          <a:effectLst/>
                          <a:latin typeface="Calibri" panose="020F0502020204030204" pitchFamily="34" charset="0"/>
                        </a:rPr>
                        <a:t>Mojave River</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5</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10</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2.0</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5251867"/>
                  </a:ext>
                </a:extLst>
              </a:tr>
              <a:tr h="249218">
                <a:tc>
                  <a:txBody>
                    <a:bodyPr/>
                    <a:lstStyle/>
                    <a:p>
                      <a:pPr algn="l" fontAlgn="ctr"/>
                      <a:r>
                        <a:rPr lang="en-US" sz="1400" b="0" i="0" u="none" strike="noStrike">
                          <a:solidFill>
                            <a:srgbClr val="000000"/>
                          </a:solidFill>
                          <a:effectLst/>
                          <a:latin typeface="Calibri" panose="020F0502020204030204" pitchFamily="34" charset="0"/>
                        </a:rPr>
                        <a:t>Redlands Christian</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1.0</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98132"/>
                  </a:ext>
                </a:extLst>
              </a:tr>
              <a:tr h="249218">
                <a:tc>
                  <a:txBody>
                    <a:bodyPr/>
                    <a:lstStyle/>
                    <a:p>
                      <a:pPr algn="l" fontAlgn="ctr"/>
                      <a:r>
                        <a:rPr lang="en-US" sz="1400" b="0" i="0" u="none" strike="noStrike">
                          <a:solidFill>
                            <a:srgbClr val="000000"/>
                          </a:solidFill>
                          <a:effectLst/>
                          <a:latin typeface="Calibri" panose="020F0502020204030204" pitchFamily="34" charset="0"/>
                        </a:rPr>
                        <a:t>Riverside Prep</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134</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377</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2.8</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9455792"/>
                  </a:ext>
                </a:extLst>
              </a:tr>
              <a:tr h="249218">
                <a:tc>
                  <a:txBody>
                    <a:bodyPr/>
                    <a:lstStyle/>
                    <a:p>
                      <a:pPr algn="l" fontAlgn="ctr"/>
                      <a:r>
                        <a:rPr lang="en-US" sz="1400" b="0" i="0" u="none" strike="noStrike">
                          <a:solidFill>
                            <a:srgbClr val="000000"/>
                          </a:solidFill>
                          <a:effectLst/>
                          <a:latin typeface="Calibri" panose="020F0502020204030204" pitchFamily="34" charset="0"/>
                        </a:rPr>
                        <a:t>Silver Valley High </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25</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81</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3.2</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267961"/>
                  </a:ext>
                </a:extLst>
              </a:tr>
              <a:tr h="249218">
                <a:tc>
                  <a:txBody>
                    <a:bodyPr/>
                    <a:lstStyle/>
                    <a:p>
                      <a:pPr algn="l" fontAlgn="ctr"/>
                      <a:r>
                        <a:rPr lang="en-US" sz="1400" b="0" i="0" u="none" strike="noStrike">
                          <a:solidFill>
                            <a:srgbClr val="000000"/>
                          </a:solidFill>
                          <a:effectLst/>
                          <a:latin typeface="Calibri" panose="020F0502020204030204" pitchFamily="34" charset="0"/>
                        </a:rPr>
                        <a:t>Springs Charter</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57</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96</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1.7</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7769246"/>
                  </a:ext>
                </a:extLst>
              </a:tr>
              <a:tr h="457462">
                <a:tc>
                  <a:txBody>
                    <a:bodyPr/>
                    <a:lstStyle/>
                    <a:p>
                      <a:pPr algn="l" fontAlgn="ctr"/>
                      <a:r>
                        <a:rPr lang="en-US" sz="1400" b="1" i="0" u="none" strike="noStrike">
                          <a:solidFill>
                            <a:srgbClr val="000000"/>
                          </a:solidFill>
                          <a:effectLst/>
                          <a:latin typeface="Calibri" panose="020F0502020204030204" pitchFamily="34" charset="0"/>
                        </a:rPr>
                        <a:t>Total Transitional High School Admits</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a:solidFill>
                            <a:srgbClr val="000000"/>
                          </a:solidFill>
                          <a:effectLst/>
                          <a:latin typeface="Calibri" panose="020F0502020204030204" pitchFamily="34" charset="0"/>
                        </a:rPr>
                        <a:t>325</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a:solidFill>
                            <a:srgbClr val="000000"/>
                          </a:solidFill>
                          <a:effectLst/>
                          <a:latin typeface="Calibri" panose="020F0502020204030204" pitchFamily="34" charset="0"/>
                        </a:rPr>
                        <a:t>847</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a:solidFill>
                            <a:srgbClr val="000000"/>
                          </a:solidFill>
                          <a:effectLst/>
                          <a:latin typeface="Calibri" panose="020F0502020204030204" pitchFamily="34" charset="0"/>
                        </a:rPr>
                        <a:t>2.6</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470748287"/>
                  </a:ext>
                </a:extLst>
              </a:tr>
              <a:tr h="457462">
                <a:tc>
                  <a:txBody>
                    <a:bodyPr/>
                    <a:lstStyle/>
                    <a:p>
                      <a:pPr algn="l" fontAlgn="ctr"/>
                      <a:r>
                        <a:rPr lang="en-US" sz="1400" b="1" i="0" u="none" strike="noStrike" dirty="0">
                          <a:solidFill>
                            <a:srgbClr val="000000"/>
                          </a:solidFill>
                          <a:effectLst/>
                          <a:latin typeface="Calibri" panose="020F0502020204030204" pitchFamily="34" charset="0"/>
                        </a:rPr>
                        <a:t>Total Non-Transitional High School Admits (includes Excelsior)</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a:solidFill>
                            <a:srgbClr val="000000"/>
                          </a:solidFill>
                          <a:effectLst/>
                          <a:latin typeface="Calibri" panose="020F0502020204030204" pitchFamily="34" charset="0"/>
                        </a:rPr>
                        <a:t>217</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a:solidFill>
                            <a:srgbClr val="000000"/>
                          </a:solidFill>
                          <a:effectLst/>
                          <a:latin typeface="Calibri" panose="020F0502020204030204" pitchFamily="34" charset="0"/>
                        </a:rPr>
                        <a:t>534</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en-US" sz="1200" b="1" i="0" u="none" strike="noStrike" dirty="0">
                          <a:solidFill>
                            <a:srgbClr val="000000"/>
                          </a:solidFill>
                          <a:effectLst/>
                          <a:latin typeface="Calibri" panose="020F0502020204030204" pitchFamily="34" charset="0"/>
                        </a:rPr>
                        <a:t>2.5</a:t>
                      </a:r>
                    </a:p>
                  </a:txBody>
                  <a:tcPr marL="5274" marR="5274" marT="527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876495672"/>
                  </a:ext>
                </a:extLst>
              </a:tr>
            </a:tbl>
          </a:graphicData>
        </a:graphic>
      </p:graphicFrame>
    </p:spTree>
    <p:extLst>
      <p:ext uri="{BB962C8B-B14F-4D97-AF65-F5344CB8AC3E}">
        <p14:creationId xmlns:p14="http://schemas.microsoft.com/office/powerpoint/2010/main" val="3597700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9080B67-B754-42DD-A48D-9F9825B8B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ED1230F-A795-4397-9AB6-7FDC98B72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41182216-581B-4394-806B-79D6D406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1678ABD2-2F95-4A50-936B-1A18BD7ED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9C27EDFD-C02F-4070-BDA1-2A074624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CA2C9AC-D9F3-520B-798D-1794574A2637}"/>
              </a:ext>
            </a:extLst>
          </p:cNvPr>
          <p:cNvSpPr>
            <a:spLocks noGrp="1"/>
          </p:cNvSpPr>
          <p:nvPr>
            <p:ph type="title"/>
          </p:nvPr>
        </p:nvSpPr>
        <p:spPr>
          <a:xfrm>
            <a:off x="803189" y="1209184"/>
            <a:ext cx="3089189" cy="4734416"/>
          </a:xfrm>
        </p:spPr>
        <p:txBody>
          <a:bodyPr anchor="ctr">
            <a:normAutofit/>
          </a:bodyPr>
          <a:lstStyle/>
          <a:p>
            <a:r>
              <a:rPr lang="en-US">
                <a:solidFill>
                  <a:srgbClr val="FFFFFF"/>
                </a:solidFill>
              </a:rPr>
              <a:t>Expansion of noncredit offerings</a:t>
            </a:r>
          </a:p>
        </p:txBody>
      </p:sp>
      <p:sp>
        <p:nvSpPr>
          <p:cNvPr id="29" name="Rectangle 28">
            <a:extLst>
              <a:ext uri="{FF2B5EF4-FFF2-40B4-BE49-F238E27FC236}">
                <a16:creationId xmlns:a16="http://schemas.microsoft.com/office/drawing/2014/main" id="{04C78D19-92E9-4BAF-986C-B007349BE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ue and yellow circle with a letter b&#10;&#10;Description automatically generated">
            <a:extLst>
              <a:ext uri="{FF2B5EF4-FFF2-40B4-BE49-F238E27FC236}">
                <a16:creationId xmlns:a16="http://schemas.microsoft.com/office/drawing/2014/main" id="{AA4B10E4-6ECE-CAAD-97BB-A956A73E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022" y="780711"/>
            <a:ext cx="2167476" cy="2167476"/>
          </a:xfrm>
          <a:prstGeom prst="rect">
            <a:avLst/>
          </a:prstGeom>
        </p:spPr>
      </p:pic>
      <p:pic>
        <p:nvPicPr>
          <p:cNvPr id="7" name="Picture 6" descr="A logo with a cactus and a letter b&#10;&#10;Description automatically generated">
            <a:extLst>
              <a:ext uri="{FF2B5EF4-FFF2-40B4-BE49-F238E27FC236}">
                <a16:creationId xmlns:a16="http://schemas.microsoft.com/office/drawing/2014/main" id="{A711B497-BD73-840E-D1CE-CDFD36BAA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0559" y="798102"/>
            <a:ext cx="2376977" cy="2150084"/>
          </a:xfrm>
          <a:prstGeom prst="rect">
            <a:avLst/>
          </a:prstGeom>
        </p:spPr>
      </p:pic>
      <p:sp>
        <p:nvSpPr>
          <p:cNvPr id="31" name="Rectangle 30">
            <a:extLst>
              <a:ext uri="{FF2B5EF4-FFF2-40B4-BE49-F238E27FC236}">
                <a16:creationId xmlns:a16="http://schemas.microsoft.com/office/drawing/2014/main" id="{DEEF1D81-170C-4CAD-9246-D18D8D450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3288D6D-550D-7563-C1BF-3F034B2FF2E2}"/>
              </a:ext>
            </a:extLst>
          </p:cNvPr>
          <p:cNvSpPr>
            <a:spLocks noGrp="1"/>
          </p:cNvSpPr>
          <p:nvPr>
            <p:ph idx="1"/>
          </p:nvPr>
        </p:nvSpPr>
        <p:spPr>
          <a:xfrm>
            <a:off x="4561870" y="3425295"/>
            <a:ext cx="6864154" cy="2800477"/>
          </a:xfrm>
        </p:spPr>
        <p:txBody>
          <a:bodyPr>
            <a:normAutofit fontScale="92500" lnSpcReduction="20000"/>
          </a:bodyPr>
          <a:lstStyle/>
          <a:p>
            <a:r>
              <a:rPr lang="en-US" sz="2400" dirty="0"/>
              <a:t>ESL</a:t>
            </a:r>
          </a:p>
          <a:p>
            <a:r>
              <a:rPr lang="en-US" sz="2400" dirty="0"/>
              <a:t>Citizenship Preparation</a:t>
            </a:r>
          </a:p>
          <a:p>
            <a:r>
              <a:rPr lang="en-US" sz="2400" dirty="0"/>
              <a:t>Basic Skills</a:t>
            </a:r>
          </a:p>
          <a:p>
            <a:r>
              <a:rPr lang="en-US" sz="2400" dirty="0"/>
              <a:t>CTE </a:t>
            </a:r>
          </a:p>
          <a:p>
            <a:r>
              <a:rPr lang="en-US" sz="2400" dirty="0"/>
              <a:t>Short-Term CTE Certifications</a:t>
            </a:r>
          </a:p>
          <a:p>
            <a:r>
              <a:rPr lang="en-US" sz="2400" dirty="0"/>
              <a:t>Serving Probation Students</a:t>
            </a:r>
          </a:p>
        </p:txBody>
      </p:sp>
    </p:spTree>
    <p:extLst>
      <p:ext uri="{BB962C8B-B14F-4D97-AF65-F5344CB8AC3E}">
        <p14:creationId xmlns:p14="http://schemas.microsoft.com/office/powerpoint/2010/main" val="2679917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875149D-F692-45DA-8324-D5E0193D5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0B19935-C760-4698-9DD1-973C8A428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08990612-E008-4F02-AEBB-B140BE753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A310A41F-3A14-4150-B6CF-0A577DDDE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7B89EEFD-93BC-4ACF-962C-E6279E72B0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436" y="723899"/>
            <a:ext cx="3703320" cy="566666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CA2C9AC-D9F3-520B-798D-1794574A2637}"/>
              </a:ext>
            </a:extLst>
          </p:cNvPr>
          <p:cNvSpPr>
            <a:spLocks noGrp="1"/>
          </p:cNvSpPr>
          <p:nvPr>
            <p:ph type="title"/>
          </p:nvPr>
        </p:nvSpPr>
        <p:spPr>
          <a:xfrm>
            <a:off x="803189" y="1209184"/>
            <a:ext cx="3089189" cy="4734416"/>
          </a:xfrm>
        </p:spPr>
        <p:txBody>
          <a:bodyPr anchor="ctr">
            <a:normAutofit/>
          </a:bodyPr>
          <a:lstStyle/>
          <a:p>
            <a:r>
              <a:rPr lang="en-US">
                <a:solidFill>
                  <a:srgbClr val="FFFFFF"/>
                </a:solidFill>
              </a:rPr>
              <a:t>Expansion of noncredit offerings</a:t>
            </a:r>
          </a:p>
        </p:txBody>
      </p:sp>
      <p:sp>
        <p:nvSpPr>
          <p:cNvPr id="5" name="Content Placeholder 4">
            <a:extLst>
              <a:ext uri="{FF2B5EF4-FFF2-40B4-BE49-F238E27FC236}">
                <a16:creationId xmlns:a16="http://schemas.microsoft.com/office/drawing/2014/main" id="{13288D6D-550D-7563-C1BF-3F034B2FF2E2}"/>
              </a:ext>
            </a:extLst>
          </p:cNvPr>
          <p:cNvSpPr>
            <a:spLocks noGrp="1"/>
          </p:cNvSpPr>
          <p:nvPr>
            <p:ph idx="1"/>
          </p:nvPr>
        </p:nvSpPr>
        <p:spPr>
          <a:xfrm>
            <a:off x="4686578" y="3146714"/>
            <a:ext cx="7183597" cy="3152362"/>
          </a:xfrm>
        </p:spPr>
        <p:txBody>
          <a:bodyPr>
            <a:normAutofit/>
          </a:bodyPr>
          <a:lstStyle/>
          <a:p>
            <a:r>
              <a:rPr lang="en-US" sz="2400" dirty="0"/>
              <a:t>Customer Service</a:t>
            </a:r>
          </a:p>
          <a:p>
            <a:r>
              <a:rPr lang="en-US" sz="2400" dirty="0"/>
              <a:t>Cal OSHA Forklift Training</a:t>
            </a:r>
          </a:p>
          <a:p>
            <a:r>
              <a:rPr lang="en-US" sz="2400" dirty="0"/>
              <a:t>Trade Technician</a:t>
            </a:r>
          </a:p>
        </p:txBody>
      </p:sp>
      <p:pic>
        <p:nvPicPr>
          <p:cNvPr id="13" name="Picture 12" descr="A yellow and blue logo&#10;&#10;Description automatically generated">
            <a:extLst>
              <a:ext uri="{FF2B5EF4-FFF2-40B4-BE49-F238E27FC236}">
                <a16:creationId xmlns:a16="http://schemas.microsoft.com/office/drawing/2014/main" id="{12C60FE9-78A2-4F65-7079-FD0E6573B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846" y="558924"/>
            <a:ext cx="7531329" cy="3351441"/>
          </a:xfrm>
          <a:prstGeom prst="rect">
            <a:avLst/>
          </a:prstGeom>
        </p:spPr>
      </p:pic>
    </p:spTree>
    <p:extLst>
      <p:ext uri="{BB962C8B-B14F-4D97-AF65-F5344CB8AC3E}">
        <p14:creationId xmlns:p14="http://schemas.microsoft.com/office/powerpoint/2010/main" val="420028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3772EE4-ED5E-4D3A-A306-B22CF8667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01200"/>
            <a:ext cx="3703320"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CA2C9AC-D9F3-520B-798D-1794574A2637}"/>
              </a:ext>
            </a:extLst>
          </p:cNvPr>
          <p:cNvSpPr>
            <a:spLocks noGrp="1"/>
          </p:cNvSpPr>
          <p:nvPr>
            <p:ph type="title"/>
          </p:nvPr>
        </p:nvSpPr>
        <p:spPr>
          <a:xfrm>
            <a:off x="672280" y="944752"/>
            <a:ext cx="3259016" cy="1462692"/>
          </a:xfrm>
        </p:spPr>
        <p:txBody>
          <a:bodyPr>
            <a:normAutofit/>
          </a:bodyPr>
          <a:lstStyle/>
          <a:p>
            <a:r>
              <a:rPr lang="en-US">
                <a:solidFill>
                  <a:srgbClr val="FFFFFF"/>
                </a:solidFill>
              </a:rPr>
              <a:t>Expansion of noncredit offerings</a:t>
            </a:r>
          </a:p>
        </p:txBody>
      </p:sp>
      <p:sp>
        <p:nvSpPr>
          <p:cNvPr id="40" name="Rectangle 39">
            <a:extLst>
              <a:ext uri="{FF2B5EF4-FFF2-40B4-BE49-F238E27FC236}">
                <a16:creationId xmlns:a16="http://schemas.microsoft.com/office/drawing/2014/main" id="{10058680-D07C-4893-B2B7-91543F18A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4" name="Rectangle 43">
            <a:extLst>
              <a:ext uri="{FF2B5EF4-FFF2-40B4-BE49-F238E27FC236}">
                <a16:creationId xmlns:a16="http://schemas.microsoft.com/office/drawing/2014/main" id="{EE54A6FE-D8CB-48A3-900B-053D4EBD3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Content Placeholder 4">
            <a:extLst>
              <a:ext uri="{FF2B5EF4-FFF2-40B4-BE49-F238E27FC236}">
                <a16:creationId xmlns:a16="http://schemas.microsoft.com/office/drawing/2014/main" id="{13288D6D-550D-7563-C1BF-3F034B2FF2E2}"/>
              </a:ext>
            </a:extLst>
          </p:cNvPr>
          <p:cNvSpPr>
            <a:spLocks noGrp="1"/>
          </p:cNvSpPr>
          <p:nvPr>
            <p:ph idx="1"/>
          </p:nvPr>
        </p:nvSpPr>
        <p:spPr>
          <a:xfrm>
            <a:off x="671513" y="2536031"/>
            <a:ext cx="3123783" cy="3671936"/>
          </a:xfrm>
        </p:spPr>
        <p:txBody>
          <a:bodyPr anchor="t">
            <a:normAutofit/>
          </a:bodyPr>
          <a:lstStyle/>
          <a:p>
            <a:r>
              <a:rPr lang="en-US">
                <a:solidFill>
                  <a:srgbClr val="FFFFFF"/>
                </a:solidFill>
              </a:rPr>
              <a:t>SDEV 160</a:t>
            </a:r>
          </a:p>
          <a:p>
            <a:r>
              <a:rPr lang="en-US">
                <a:solidFill>
                  <a:srgbClr val="FFFFFF"/>
                </a:solidFill>
              </a:rPr>
              <a:t>Student Development Program</a:t>
            </a:r>
          </a:p>
        </p:txBody>
      </p:sp>
      <p:pic>
        <p:nvPicPr>
          <p:cNvPr id="6" name="Picture 5" descr="A group of people wearing face masks&#10;&#10;Description automatically generated">
            <a:extLst>
              <a:ext uri="{FF2B5EF4-FFF2-40B4-BE49-F238E27FC236}">
                <a16:creationId xmlns:a16="http://schemas.microsoft.com/office/drawing/2014/main" id="{C88763DB-0DD9-ED95-B503-3151EB2C8597}"/>
              </a:ext>
            </a:extLst>
          </p:cNvPr>
          <p:cNvPicPr>
            <a:picLocks noChangeAspect="1"/>
          </p:cNvPicPr>
          <p:nvPr/>
        </p:nvPicPr>
        <p:blipFill rotWithShape="1">
          <a:blip r:embed="rId3">
            <a:extLst>
              <a:ext uri="{28A0092B-C50C-407E-A947-70E740481C1C}">
                <a14:useLocalDpi xmlns:a14="http://schemas.microsoft.com/office/drawing/2010/main" val="0"/>
              </a:ext>
            </a:extLst>
          </a:blip>
          <a:srcRect l="2792" r="1" b="1"/>
          <a:stretch/>
        </p:blipFill>
        <p:spPr>
          <a:xfrm>
            <a:off x="4241830" y="601200"/>
            <a:ext cx="7503636" cy="5789365"/>
          </a:xfrm>
          <a:prstGeom prst="rect">
            <a:avLst/>
          </a:prstGeom>
        </p:spPr>
      </p:pic>
    </p:spTree>
    <p:extLst>
      <p:ext uri="{BB962C8B-B14F-4D97-AF65-F5344CB8AC3E}">
        <p14:creationId xmlns:p14="http://schemas.microsoft.com/office/powerpoint/2010/main" val="18161672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DividendVTI">
  <a:themeElements>
    <a:clrScheme name="AnalogousFromDarkSeed_2SEEDS">
      <a:dk1>
        <a:srgbClr val="000000"/>
      </a:dk1>
      <a:lt1>
        <a:srgbClr val="FFFFFF"/>
      </a:lt1>
      <a:dk2>
        <a:srgbClr val="242F41"/>
      </a:dk2>
      <a:lt2>
        <a:srgbClr val="E8E6E2"/>
      </a:lt2>
      <a:accent1>
        <a:srgbClr val="1C5DD0"/>
      </a:accent1>
      <a:accent2>
        <a:srgbClr val="2BAFD5"/>
      </a:accent2>
      <a:accent3>
        <a:srgbClr val="4A41E5"/>
      </a:accent3>
      <a:accent4>
        <a:srgbClr val="AC1CD0"/>
      </a:accent4>
      <a:accent5>
        <a:srgbClr val="E22EBB"/>
      </a:accent5>
      <a:accent6>
        <a:srgbClr val="D01C5E"/>
      </a:accent6>
      <a:hlink>
        <a:srgbClr val="C043AF"/>
      </a:hlink>
      <a:folHlink>
        <a:srgbClr val="7F7F7F"/>
      </a:folHlink>
    </a:clrScheme>
    <a:fontScheme name="Dividend">
      <a:maj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1189</TotalTime>
  <Words>1752</Words>
  <Application>Microsoft Office PowerPoint</Application>
  <PresentationFormat>Widescreen</PresentationFormat>
  <Paragraphs>208</Paragraphs>
  <Slides>25</Slides>
  <Notes>25</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DividendVTI</vt:lpstr>
      <vt:lpstr>State of the college</vt:lpstr>
      <vt:lpstr>WELCOME!</vt:lpstr>
      <vt:lpstr>UNSTOPPABLE</vt:lpstr>
      <vt:lpstr>Strategic momentum</vt:lpstr>
      <vt:lpstr>Momentum from last year</vt:lpstr>
      <vt:lpstr>Expansion of Dual Enrollment </vt:lpstr>
      <vt:lpstr>Expansion of noncredit offerings</vt:lpstr>
      <vt:lpstr>Expansion of noncredit offerings</vt:lpstr>
      <vt:lpstr>Expansion of noncredit offerings</vt:lpstr>
      <vt:lpstr>Expansion of noncredit offerings</vt:lpstr>
      <vt:lpstr>BCC Athletics program compliance review</vt:lpstr>
      <vt:lpstr>Building on Affirmed successes</vt:lpstr>
      <vt:lpstr>Campaign for college opportunity award</vt:lpstr>
      <vt:lpstr>Leading higher education in supporting the whole student</vt:lpstr>
      <vt:lpstr>Leading Support of basic needs through community partnerships</vt:lpstr>
      <vt:lpstr>Leader in high quality de instruction and academic supports</vt:lpstr>
      <vt:lpstr>Challenges &amp; opportunities ahead</vt:lpstr>
      <vt:lpstr>Managing student enrollment</vt:lpstr>
      <vt:lpstr>Shift in student selection of method of instruction</vt:lpstr>
      <vt:lpstr>Managing unfunded growth      . . .  While preparing for unprecedented need </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college</dc:title>
  <dc:creator>EVA BAGG</dc:creator>
  <cp:lastModifiedBy>Eva M. Bagg</cp:lastModifiedBy>
  <cp:revision>62</cp:revision>
  <cp:lastPrinted>2023-08-04T01:17:42Z</cp:lastPrinted>
  <dcterms:created xsi:type="dcterms:W3CDTF">2020-08-14T05:43:19Z</dcterms:created>
  <dcterms:modified xsi:type="dcterms:W3CDTF">2023-08-09T20:08:14Z</dcterms:modified>
</cp:coreProperties>
</file>